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0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9" r:id="rId15"/>
    <p:sldId id="271" r:id="rId16"/>
    <p:sldId id="272" r:id="rId17"/>
    <p:sldId id="277" r:id="rId18"/>
    <p:sldId id="273" r:id="rId19"/>
    <p:sldId id="274" r:id="rId20"/>
    <p:sldId id="278" r:id="rId21"/>
  </p:sldIdLst>
  <p:sldSz cx="12192000" cy="6858000"/>
  <p:notesSz cx="6735763" cy="98663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9" d="100"/>
          <a:sy n="79" d="100"/>
        </p:scale>
        <p:origin x="85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/>
              <a:t>Klikken om de ondertitelstijl van het model te bewerken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218B0-F03F-4CD9-8855-9F43562E0FEC}" type="datetimeFigureOut">
              <a:rPr lang="nl-BE" smtClean="0"/>
              <a:t>26/05/2025</a:t>
            </a:fld>
            <a:endParaRPr 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BB245EFC-AEF5-40AF-841D-3F11EC1D947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1115521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218B0-F03F-4CD9-8855-9F43562E0FEC}" type="datetimeFigureOut">
              <a:rPr lang="nl-BE" smtClean="0"/>
              <a:t>26/05/2025</a:t>
            </a:fld>
            <a:endParaRPr 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45EFC-AEF5-40AF-841D-3F11EC1D947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6851007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218B0-F03F-4CD9-8855-9F43562E0FEC}" type="datetimeFigureOut">
              <a:rPr lang="nl-BE" smtClean="0"/>
              <a:t>26/05/2025</a:t>
            </a:fld>
            <a:endParaRPr 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B245EFC-AEF5-40AF-841D-3F11EC1D947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7653117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218B0-F03F-4CD9-8855-9F43562E0FEC}" type="datetimeFigureOut">
              <a:rPr lang="nl-BE" smtClean="0"/>
              <a:t>26/05/2025</a:t>
            </a:fld>
            <a:endParaRPr lang="nl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BB245EFC-AEF5-40AF-841D-3F11EC1D947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1094861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218B0-F03F-4CD9-8855-9F43562E0FEC}" type="datetimeFigureOut">
              <a:rPr lang="nl-BE" smtClean="0"/>
              <a:t>26/05/2025</a:t>
            </a:fld>
            <a:endParaRPr lang="nl-B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BB245EFC-AEF5-40AF-841D-3F11EC1D947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4691615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218B0-F03F-4CD9-8855-9F43562E0FEC}" type="datetimeFigureOut">
              <a:rPr lang="nl-BE" smtClean="0"/>
              <a:t>26/05/2025</a:t>
            </a:fld>
            <a:endParaRPr lang="nl-B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45EFC-AEF5-40AF-841D-3F11EC1D947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6007100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218B0-F03F-4CD9-8855-9F43562E0FEC}" type="datetimeFigureOut">
              <a:rPr lang="nl-BE" smtClean="0"/>
              <a:t>26/05/2025</a:t>
            </a:fld>
            <a:endParaRPr lang="nl-B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45EFC-AEF5-40AF-841D-3F11EC1D947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8878603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218B0-F03F-4CD9-8855-9F43562E0FEC}" type="datetimeFigureOut">
              <a:rPr lang="nl-BE" smtClean="0"/>
              <a:t>26/05/2025</a:t>
            </a:fld>
            <a:endParaRPr lang="nl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45EFC-AEF5-40AF-841D-3F11EC1D947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6473410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nl-NL"/>
              <a:t>Klik op het pictogram als u een afbeelding wilt toevoegen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218B0-F03F-4CD9-8855-9F43562E0FEC}" type="datetimeFigureOut">
              <a:rPr lang="nl-BE" smtClean="0"/>
              <a:t>26/05/2025</a:t>
            </a:fld>
            <a:endParaRPr lang="nl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B245EFC-AEF5-40AF-841D-3F11EC1D947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182071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 en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218B0-F03F-4CD9-8855-9F43562E0FEC}" type="datetimeFigureOut">
              <a:rPr lang="nl-BE" smtClean="0"/>
              <a:t>26/05/2025</a:t>
            </a:fld>
            <a:endParaRPr 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B245EFC-AEF5-40AF-841D-3F11EC1D947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0662250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eraat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218B0-F03F-4CD9-8855-9F43562E0FEC}" type="datetimeFigureOut">
              <a:rPr lang="nl-BE" smtClean="0"/>
              <a:t>26/05/2025</a:t>
            </a:fld>
            <a:endParaRPr 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B245EFC-AEF5-40AF-841D-3F11EC1D947F}" type="slidenum">
              <a:rPr lang="nl-BE" smtClean="0"/>
              <a:t>‹nr.›</a:t>
            </a:fld>
            <a:endParaRPr lang="nl-BE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955794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amkaartj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nl-NL"/>
              <a:t>Klikken om de tekststijl van het model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218B0-F03F-4CD9-8855-9F43562E0FEC}" type="datetimeFigureOut">
              <a:rPr lang="nl-BE" smtClean="0"/>
              <a:t>26/05/2025</a:t>
            </a:fld>
            <a:endParaRPr lang="nl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B245EFC-AEF5-40AF-841D-3F11EC1D947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8206967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fferte naamkaartj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nl-NL"/>
              <a:t>Klikken om de tekststijl van het model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218B0-F03F-4CD9-8855-9F43562E0FEC}" type="datetimeFigureOut">
              <a:rPr lang="nl-BE" smtClean="0"/>
              <a:t>26/05/2025</a:t>
            </a:fld>
            <a:endParaRPr lang="nl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B245EFC-AEF5-40AF-841D-3F11EC1D947F}" type="slidenum">
              <a:rPr lang="nl-BE" smtClean="0"/>
              <a:t>‹nr.›</a:t>
            </a:fld>
            <a:endParaRPr lang="nl-BE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3939109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Waar of onwa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nl-NL"/>
              <a:t>Klikken om de tekststijl van het model te bewerken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218B0-F03F-4CD9-8855-9F43562E0FEC}" type="datetimeFigureOut">
              <a:rPr lang="nl-BE" smtClean="0"/>
              <a:t>26/05/2025</a:t>
            </a:fld>
            <a:endParaRPr lang="nl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B245EFC-AEF5-40AF-841D-3F11EC1D947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1337596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218B0-F03F-4CD9-8855-9F43562E0FEC}" type="datetimeFigureOut">
              <a:rPr lang="nl-BE" smtClean="0"/>
              <a:t>26/05/2025</a:t>
            </a:fld>
            <a:endParaRPr 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45EFC-AEF5-40AF-841D-3F11EC1D947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71435005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218B0-F03F-4CD9-8855-9F43562E0FEC}" type="datetimeFigureOut">
              <a:rPr lang="nl-BE" smtClean="0"/>
              <a:t>26/05/2025</a:t>
            </a:fld>
            <a:endParaRPr 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45EFC-AEF5-40AF-841D-3F11EC1D947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5193095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nl-NL"/>
              <a:t>Klik om stijl te bewerken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0218B0-F03F-4CD9-8855-9F43562E0FEC}" type="datetimeFigureOut">
              <a:rPr lang="nl-BE" smtClean="0"/>
              <a:t>26/05/2025</a:t>
            </a:fld>
            <a:endParaRPr 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BB245EFC-AEF5-40AF-841D-3F11EC1D947F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0422053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cid:image001.png@01DBCCB3.FB6C1B60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cid:image001.png@01DBCCB3.FB6C1B60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cid:image001.png@01DBCCB3.FB6C1B60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cid:image001.png@01DBCCB3.FB6C1B60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cid:image001.png@01DBCCB3.FB6C1B60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cid:image001.png@01DBCCB3.FB6C1B60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cid:image001.png@01DBCCB3.FB6C1B60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cid:image001.png@01DBCCB3.FB6C1B60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cid:image001.png@01DBCCB3.FB6C1B60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cid:image001.png@01DBCCB3.FB6C1B60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cid:image001.png@01DBCCB3.FB6C1B60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cid:image001.png@01DBCCB3.FB6C1B60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cid:image001.png@01DBCCB3.FB6C1B60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cid:image001.png@01DBCCB3.FB6C1B60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cid:image001.png@01DBCCB3.FB6C1B60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cid:image001.png@01DBCCB3.FB6C1B60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cid:image001.png@01DBCCB3.FB6C1B60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cid:image001.png@01DBCCB3.FB6C1B60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cid:image001.png@01DBCCB3.FB6C1B60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cid:image001.png@01DBCCB3.FB6C1B60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B2AB0E2-2240-611A-FA2F-D35B6F0FD3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31988" y="1609725"/>
            <a:ext cx="8915399" cy="2262781"/>
          </a:xfrm>
        </p:spPr>
        <p:txBody>
          <a:bodyPr>
            <a:normAutofit/>
          </a:bodyPr>
          <a:lstStyle/>
          <a:p>
            <a:pPr algn="ctr">
              <a:lnSpc>
                <a:spcPct val="115000"/>
              </a:lnSpc>
              <a:spcAft>
                <a:spcPts val="800"/>
              </a:spcAft>
              <a:buNone/>
            </a:pPr>
            <a:r>
              <a:rPr lang="nl-BE" sz="4000" b="1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Gemeenteraadscommissie</a:t>
            </a:r>
            <a:endParaRPr lang="nl-BE" sz="4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30DFFF9-C54B-B79A-785A-62DAE18E357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99502" y="4460508"/>
            <a:ext cx="8915399" cy="1126283"/>
          </a:xfrm>
        </p:spPr>
        <p:txBody>
          <a:bodyPr>
            <a:normAutofit/>
          </a:bodyPr>
          <a:lstStyle/>
          <a:p>
            <a:endParaRPr lang="nl-BE" sz="2400" dirty="0"/>
          </a:p>
          <a:p>
            <a:pPr algn="ctr"/>
            <a:r>
              <a:rPr lang="nl-BE" sz="2400" dirty="0"/>
              <a:t>Ruimte 26.05.2025</a:t>
            </a:r>
          </a:p>
        </p:txBody>
      </p:sp>
      <p:sp>
        <p:nvSpPr>
          <p:cNvPr id="4" name="AutoShape 6" hidden="1">
            <a:extLst>
              <a:ext uri="{FF2B5EF4-FFF2-40B4-BE49-F238E27FC236}">
                <a16:creationId xmlns:a16="http://schemas.microsoft.com/office/drawing/2014/main" id="{49B469D5-9DEA-57F8-F93A-2A8334C8A5D7}"/>
              </a:ext>
            </a:extLst>
          </p:cNvPr>
          <p:cNvSpPr>
            <a:spLocks noSelect="1" noChangeArrowheads="1"/>
          </p:cNvSpPr>
          <p:nvPr/>
        </p:nvSpPr>
        <p:spPr bwMode="auto">
          <a:xfrm>
            <a:off x="152400" y="152400"/>
            <a:ext cx="635000" cy="63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l-BE"/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E62879DE-12D3-11FE-19B0-DA4AEE618D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524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nl-BE"/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5B10CAA9-BA34-25C6-E819-5A3EDE27DC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524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nl-BE"/>
          </a:p>
        </p:txBody>
      </p:sp>
      <p:pic>
        <p:nvPicPr>
          <p:cNvPr id="7" name="Afbeelding 1">
            <a:extLst>
              <a:ext uri="{FF2B5EF4-FFF2-40B4-BE49-F238E27FC236}">
                <a16:creationId xmlns:a16="http://schemas.microsoft.com/office/drawing/2014/main" id="{4BBB0620-01F8-EB9D-078B-83797FA0EB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0"/>
            <a:ext cx="1450437" cy="1450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74112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8C22E1-05CA-EAA0-9B96-7A6476C03B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DF3440F-944A-EA63-E113-CA33D818E8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85897" y="3429000"/>
            <a:ext cx="8915399" cy="2262781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nl-BE" sz="40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1. Voorstelling dep. Omgeving  (ROL)</a:t>
            </a:r>
            <a:br>
              <a:rPr lang="nl-BE" sz="40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</a:br>
            <a:endParaRPr lang="nl-BE" sz="4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AutoShape 6" hidden="1">
            <a:extLst>
              <a:ext uri="{FF2B5EF4-FFF2-40B4-BE49-F238E27FC236}">
                <a16:creationId xmlns:a16="http://schemas.microsoft.com/office/drawing/2014/main" id="{AD2221AB-B230-A896-5142-1C4BF54F70DC}"/>
              </a:ext>
            </a:extLst>
          </p:cNvPr>
          <p:cNvSpPr>
            <a:spLocks noSelect="1" noChangeArrowheads="1"/>
          </p:cNvSpPr>
          <p:nvPr/>
        </p:nvSpPr>
        <p:spPr bwMode="auto">
          <a:xfrm>
            <a:off x="152400" y="152400"/>
            <a:ext cx="635000" cy="63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l-BE"/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22C30821-94E4-6576-232A-52A5EDDA0F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524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nl-BE"/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38C32AF9-975F-311D-472E-340F51856F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524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nl-BE"/>
          </a:p>
        </p:txBody>
      </p:sp>
      <p:pic>
        <p:nvPicPr>
          <p:cNvPr id="7" name="Afbeelding 1">
            <a:extLst>
              <a:ext uri="{FF2B5EF4-FFF2-40B4-BE49-F238E27FC236}">
                <a16:creationId xmlns:a16="http://schemas.microsoft.com/office/drawing/2014/main" id="{B0E0A54B-724E-67CB-52BF-5A6117DBDA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0"/>
            <a:ext cx="1450437" cy="1450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69673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F9F78FA-B498-B042-2FB3-08C577B3DB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66251" y="624110"/>
            <a:ext cx="9938362" cy="1280890"/>
          </a:xfrm>
        </p:spPr>
        <p:txBody>
          <a:bodyPr/>
          <a:lstStyle/>
          <a:p>
            <a:pPr algn="ctr"/>
            <a:r>
              <a:rPr lang="nl-BE" dirty="0"/>
              <a:t>Thematische voorstelling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C599780D-486E-16CC-85B3-5E5005E43E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1609725"/>
            <a:ext cx="8915400" cy="495403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nl-BE" sz="2000" dirty="0"/>
              <a:t>Departement Omgeving:</a:t>
            </a:r>
          </a:p>
          <a:p>
            <a:pPr marL="0" indent="0">
              <a:buNone/>
            </a:pPr>
            <a:endParaRPr lang="nl-BE" sz="2000" dirty="0"/>
          </a:p>
          <a:p>
            <a:pPr marL="971550" lvl="1" indent="-514350">
              <a:buFont typeface="+mj-lt"/>
              <a:buAutoNum type="arabicPeriod"/>
            </a:pPr>
            <a:r>
              <a:rPr lang="nl-BE" sz="2000" dirty="0"/>
              <a:t>Dienst Ruimtelijke Ordening</a:t>
            </a:r>
          </a:p>
          <a:p>
            <a:pPr marL="971550" lvl="1" indent="-514350">
              <a:buFont typeface="+mj-lt"/>
              <a:buAutoNum type="arabicPeriod"/>
            </a:pPr>
            <a:r>
              <a:rPr lang="nl-BE" sz="2000" dirty="0"/>
              <a:t>Dienst Leefmilieu</a:t>
            </a:r>
          </a:p>
          <a:p>
            <a:pPr marL="0" indent="0">
              <a:buNone/>
            </a:pPr>
            <a:endParaRPr lang="nl-BE" sz="2000" dirty="0"/>
          </a:p>
          <a:p>
            <a:pPr marL="0" indent="0">
              <a:buNone/>
            </a:pPr>
            <a:r>
              <a:rPr lang="nl-BE" sz="2000" dirty="0"/>
              <a:t>Ressorterend (organogram) </a:t>
            </a:r>
            <a:r>
              <a:rPr lang="nl-BE" sz="2000" dirty="0">
                <a:sym typeface="Wingdings" panose="05000000000000000000" pitchFamily="2" charset="2"/>
              </a:rPr>
              <a:t> Algemeen directeur</a:t>
            </a:r>
          </a:p>
          <a:p>
            <a:pPr marL="0" indent="0">
              <a:buNone/>
            </a:pPr>
            <a:endParaRPr lang="nl-BE" sz="2000" dirty="0">
              <a:sym typeface="Wingdings" panose="05000000000000000000" pitchFamily="2" charset="2"/>
            </a:endParaRPr>
          </a:p>
          <a:p>
            <a:pPr marL="0" indent="0">
              <a:buNone/>
            </a:pPr>
            <a:r>
              <a:rPr lang="nl-BE" sz="2000" u="sng" dirty="0">
                <a:sym typeface="Wingdings" panose="05000000000000000000" pitchFamily="2" charset="2"/>
              </a:rPr>
              <a:t>Kerntaken</a:t>
            </a:r>
            <a:r>
              <a:rPr lang="nl-BE" sz="2000" dirty="0">
                <a:sym typeface="Wingdings" panose="05000000000000000000" pitchFamily="2" charset="2"/>
              </a:rPr>
              <a:t> =		ruimtelijk beleid in de meest brede zin (planning, 						OMV-procedures, etc.), milieubeleid (natuur, 							energie en klimaat), omgevingshinder, landbouw 						en … belastingen. </a:t>
            </a:r>
          </a:p>
          <a:p>
            <a:pPr marL="0" indent="0">
              <a:buNone/>
            </a:pPr>
            <a:endParaRPr lang="nl-BE" dirty="0"/>
          </a:p>
          <a:p>
            <a:pPr marL="0" indent="0">
              <a:buNone/>
            </a:pPr>
            <a:endParaRPr lang="nl-BE" dirty="0"/>
          </a:p>
        </p:txBody>
      </p:sp>
      <p:pic>
        <p:nvPicPr>
          <p:cNvPr id="6" name="Afbeelding 1">
            <a:extLst>
              <a:ext uri="{FF2B5EF4-FFF2-40B4-BE49-F238E27FC236}">
                <a16:creationId xmlns:a16="http://schemas.microsoft.com/office/drawing/2014/main" id="{1DA46923-B894-5FD5-0BF4-A6A7FD7B16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814" y="0"/>
            <a:ext cx="1559077" cy="1559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26483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7E76FF-C2D2-5C66-BE82-E4970B1457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E640A0B-B94A-A195-6C28-F5CE1B2151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3411" y="624110"/>
            <a:ext cx="9911202" cy="985615"/>
          </a:xfrm>
        </p:spPr>
        <p:txBody>
          <a:bodyPr/>
          <a:lstStyle/>
          <a:p>
            <a:r>
              <a:rPr lang="nl-BE" dirty="0"/>
              <a:t>Thema 1 – Beleidsplannen (1)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C2369FAD-479C-5315-55E2-CB6B9E6B19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1609725"/>
            <a:ext cx="8915400" cy="4954037"/>
          </a:xfrm>
        </p:spPr>
        <p:txBody>
          <a:bodyPr>
            <a:normAutofit/>
          </a:bodyPr>
          <a:lstStyle/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nl-BE" sz="2000" b="1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Beleidsplan Ruimte en Instrumentarium</a:t>
            </a:r>
            <a:endParaRPr lang="nl-BE" sz="2000" kern="100" dirty="0">
              <a:effectLst/>
              <a:latin typeface="+mj-lt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nl-BE" sz="20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RUP Witte Molen</a:t>
            </a:r>
          </a:p>
          <a:p>
            <a:pPr marL="742950" lvl="1" indent="-285750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nl-BE" sz="20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RUP Centrum: Herziening van RUP Elisabethlaan, Stadscentrum-Statiewijk, BPA Gelrodeweg, en uitbreiding Herseltsesteenweg.</a:t>
            </a:r>
          </a:p>
          <a:p>
            <a:pPr marL="742950" lvl="1" indent="-285750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nl-BE" sz="20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Algemene Bouwverordening: Afbakening zones, bouwvoorschriften verankeren, en zonevreemde lasten in natura.</a:t>
            </a:r>
          </a:p>
          <a:p>
            <a:pPr marL="742950" lvl="1" indent="-285750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nl-BE" sz="20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Verordening Sorteerstraten: Inzetten op efficiënte afvalinzameling.</a:t>
            </a:r>
          </a:p>
          <a:p>
            <a:pPr marL="0" indent="0">
              <a:buNone/>
            </a:pPr>
            <a:endParaRPr lang="nl-BE" dirty="0"/>
          </a:p>
        </p:txBody>
      </p:sp>
      <p:pic>
        <p:nvPicPr>
          <p:cNvPr id="6" name="Afbeelding 1">
            <a:extLst>
              <a:ext uri="{FF2B5EF4-FFF2-40B4-BE49-F238E27FC236}">
                <a16:creationId xmlns:a16="http://schemas.microsoft.com/office/drawing/2014/main" id="{B3CBF817-129E-1694-BC11-A1DD2337FE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814" y="0"/>
            <a:ext cx="1559077" cy="1559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11393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DDE18B-2E96-9010-D3E0-CCB5C5D3FB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7673A7C-D774-7ED8-08F6-B1E98135B5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84357" y="624110"/>
            <a:ext cx="9920256" cy="985615"/>
          </a:xfrm>
        </p:spPr>
        <p:txBody>
          <a:bodyPr/>
          <a:lstStyle/>
          <a:p>
            <a:r>
              <a:rPr lang="nl-BE" dirty="0"/>
              <a:t>Thema 1 – Beleidsplannen (2)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B8EF98E6-36B8-8128-1A1A-2FEC90A2EF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1609725"/>
            <a:ext cx="8915400" cy="4954037"/>
          </a:xfrm>
        </p:spPr>
        <p:txBody>
          <a:bodyPr>
            <a:noAutofit/>
          </a:bodyPr>
          <a:lstStyle/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nl-BE" sz="2000" b="1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Masterplannen - Ruimtelijk Raamwerk Stationsomgeving (nu)</a:t>
            </a:r>
            <a:endParaRPr lang="nl-BE" sz="2000" kern="100" dirty="0">
              <a:effectLst/>
              <a:latin typeface="+mj-lt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nl-BE" sz="20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Conceptsubsidie visievorming (NMBS, Cristal Monopole) duurzaam masterplan - projectsubsidies.</a:t>
            </a:r>
          </a:p>
          <a:p>
            <a:pPr marL="742950" lvl="1" indent="-285750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nl-BE" sz="2000" kern="100" dirty="0"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Masterplan Stadspark (Overlant): gebied tot Bonenwijk en kerk.</a:t>
            </a:r>
            <a:endParaRPr lang="nl-BE" sz="2000" kern="100" dirty="0">
              <a:effectLst/>
              <a:latin typeface="+mj-lt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nl-BE" sz="2000" b="1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Nieuw Klimaatactieplan (KAP) 2025</a:t>
            </a:r>
            <a:endParaRPr lang="nl-BE" sz="2000" kern="100" dirty="0">
              <a:effectLst/>
              <a:latin typeface="+mj-lt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lv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nl-BE" sz="20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Uitvoering Burgemeestersconvenant 2050: Verminderen </a:t>
            </a:r>
            <a:r>
              <a:rPr lang="nl-BE" sz="2000" kern="100" dirty="0" err="1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broei-kasgassen</a:t>
            </a:r>
            <a:r>
              <a:rPr lang="nl-BE" sz="20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, vergroten klimaatweerstand, aanpakken energie-armoede, incl. kleine acties: Tegelwippen, geveltuinen, ….</a:t>
            </a:r>
          </a:p>
          <a:p>
            <a:pPr marL="742950" lvl="1" indent="-285750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nl-BE" sz="20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LEKP 1.0 - Doelstellingen / jaarlijkse energiebesparing (2,09%), CO</a:t>
            </a:r>
            <a:r>
              <a:rPr lang="nl-BE" sz="2000" kern="100" baseline="-250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2</a:t>
            </a:r>
            <a:r>
              <a:rPr lang="nl-BE" sz="20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-reductie (40%), lokale renovatie- en warmteplannen.</a:t>
            </a:r>
          </a:p>
        </p:txBody>
      </p:sp>
      <p:pic>
        <p:nvPicPr>
          <p:cNvPr id="6" name="Afbeelding 1">
            <a:extLst>
              <a:ext uri="{FF2B5EF4-FFF2-40B4-BE49-F238E27FC236}">
                <a16:creationId xmlns:a16="http://schemas.microsoft.com/office/drawing/2014/main" id="{BD70A8D4-6669-514F-2AB8-0AD2BB5256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814" y="0"/>
            <a:ext cx="1559077" cy="1559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57694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75CE53-EE1D-1A8F-B659-94A9EB145A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B946566-3BF4-AAFF-BA20-F0070A1E86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2463" y="624110"/>
            <a:ext cx="9902149" cy="985615"/>
          </a:xfrm>
        </p:spPr>
        <p:txBody>
          <a:bodyPr/>
          <a:lstStyle/>
          <a:p>
            <a:r>
              <a:rPr lang="nl-BE" dirty="0"/>
              <a:t>Thema 1 – Beleidsplannen (3)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52AE4F8-1353-F0D4-2395-ED021FDF62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1609725"/>
            <a:ext cx="8915400" cy="4954037"/>
          </a:xfrm>
        </p:spPr>
        <p:txBody>
          <a:bodyPr>
            <a:noAutofit/>
          </a:bodyPr>
          <a:lstStyle/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nl-BE" sz="2000" b="1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Intergemeentelijk Handhavingsbeleid (als beleidsinstrument)</a:t>
            </a:r>
            <a:endParaRPr lang="nl-BE" sz="2000" kern="100" dirty="0">
              <a:effectLst/>
              <a:latin typeface="+mj-lt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nl-BE" sz="20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Handhavingsbeleid voeren: opvolging klachten bouw- en milieumisdrijven.</a:t>
            </a:r>
          </a:p>
          <a:p>
            <a:pPr marL="742950" lvl="1" indent="-285750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nl-BE" sz="20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Optimaliseren samenwerking met politiezone (PZ).</a:t>
            </a:r>
          </a:p>
          <a:p>
            <a:pPr marL="742950" lvl="1" indent="-285750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nl-BE" sz="2000" kern="100" dirty="0"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Intergemeentelijk = 3 gemeenten Aarschot, Diest en SHZ.</a:t>
            </a:r>
          </a:p>
          <a:p>
            <a:pPr marL="457200" lvl="1" indent="0">
              <a:lnSpc>
                <a:spcPct val="115000"/>
              </a:lnSpc>
              <a:spcAft>
                <a:spcPts val="800"/>
              </a:spcAft>
              <a:buSzPts val="1000"/>
              <a:buNone/>
              <a:tabLst>
                <a:tab pos="914400" algn="l"/>
              </a:tabLst>
            </a:pPr>
            <a:endParaRPr lang="nl-BE" sz="2000" kern="100" dirty="0">
              <a:effectLst/>
              <a:latin typeface="+mj-lt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Afbeelding 1">
            <a:extLst>
              <a:ext uri="{FF2B5EF4-FFF2-40B4-BE49-F238E27FC236}">
                <a16:creationId xmlns:a16="http://schemas.microsoft.com/office/drawing/2014/main" id="{D389E30A-2536-176B-5AA4-5D8331161D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814" y="0"/>
            <a:ext cx="1559077" cy="1559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65880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29AFB9-CF0B-E8E9-3328-42F15276A0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F364D14-14ED-6DED-9648-A6A0B9BBDE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3411" y="624110"/>
            <a:ext cx="9911202" cy="985615"/>
          </a:xfrm>
        </p:spPr>
        <p:txBody>
          <a:bodyPr>
            <a:normAutofit/>
          </a:bodyPr>
          <a:lstStyle/>
          <a:p>
            <a:r>
              <a:rPr lang="nl-BE" dirty="0"/>
              <a:t>Thema 2 – Vergunningen en inlichtingen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0AAFDEDB-FFE7-CF60-8F18-78879F4313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1609725"/>
            <a:ext cx="8915400" cy="4954037"/>
          </a:xfrm>
        </p:spPr>
        <p:txBody>
          <a:bodyPr>
            <a:noAutofit/>
          </a:bodyPr>
          <a:lstStyle/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nl-BE" sz="2000" b="1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OMV-procedures en andere </a:t>
            </a:r>
            <a:endParaRPr lang="nl-BE" sz="2000" kern="100" dirty="0">
              <a:effectLst/>
              <a:latin typeface="+mj-lt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nl-BE" sz="20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Behandeling van &gt; 550 dossiers/jaar.</a:t>
            </a:r>
            <a:endParaRPr lang="nl-BE" sz="2000" kern="100" dirty="0">
              <a:latin typeface="+mj-lt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nl-BE" sz="20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Notariële inlichtingen: ±800-900 stuks/jaar (belasting).</a:t>
            </a:r>
            <a:endParaRPr lang="nl-BE" sz="2000" kern="100" dirty="0">
              <a:effectLst/>
              <a:latin typeface="+mj-lt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nl-BE" sz="20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Advisering burgers en professionelen (bouwprojecten, kapmachtigingen, vegetatiewijzigingen, kleinhandelsvergunningen, bebossingen, …).</a:t>
            </a:r>
          </a:p>
          <a:p>
            <a:pPr marL="742950" lvl="1" indent="-285750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nl-BE" sz="20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Front- en backoffice (telefonie, e-mails, afspraken).</a:t>
            </a:r>
          </a:p>
        </p:txBody>
      </p:sp>
      <p:pic>
        <p:nvPicPr>
          <p:cNvPr id="10" name="Afbeelding 1">
            <a:extLst>
              <a:ext uri="{FF2B5EF4-FFF2-40B4-BE49-F238E27FC236}">
                <a16:creationId xmlns:a16="http://schemas.microsoft.com/office/drawing/2014/main" id="{3D11442E-DC83-C3A6-A412-D968451C47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814" y="0"/>
            <a:ext cx="1559077" cy="1559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27290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972147-2830-6042-DC21-162DC00EBF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225DCD4-4F0C-BC4E-7871-412B6D6CF4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3411" y="624110"/>
            <a:ext cx="9911202" cy="985615"/>
          </a:xfrm>
        </p:spPr>
        <p:txBody>
          <a:bodyPr>
            <a:normAutofit/>
          </a:bodyPr>
          <a:lstStyle/>
          <a:p>
            <a:r>
              <a:rPr lang="nl-BE" dirty="0"/>
              <a:t>Thema 3 – Wonen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40C83A34-90D7-CDA5-4F13-C53F054509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1609725"/>
            <a:ext cx="8915400" cy="4954037"/>
          </a:xfrm>
        </p:spPr>
        <p:txBody>
          <a:bodyPr>
            <a:noAutofit/>
          </a:bodyPr>
          <a:lstStyle/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nl-BE" sz="2000" b="1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Wonen aan de Demer (ILV)</a:t>
            </a:r>
            <a:endParaRPr lang="nl-BE" sz="2000" kern="100" dirty="0">
              <a:effectLst/>
              <a:latin typeface="+mj-lt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nl-BE" sz="20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Sociale woningbouwprojecten opvolgen i.k.v. sociaal objectief.</a:t>
            </a:r>
          </a:p>
          <a:p>
            <a:pPr marL="742950" lvl="1" indent="-285750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nl-BE" sz="20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Woonloket onderhouden en ondersteunen: Advies voor sociale woninghuur, renovatiebegeleiding, leegstandsheffing.</a:t>
            </a:r>
          </a:p>
          <a:p>
            <a:pPr marL="742950" lvl="1" indent="-285750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nl-BE" sz="20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Beheer woonwagenterreinen Boonzakstraat en Gijmelbergwijk.</a:t>
            </a:r>
          </a:p>
          <a:p>
            <a:pPr marL="742950" lvl="1" indent="-285750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nl-BE" sz="2000" kern="100" dirty="0"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Alle andere woonvragen, …</a:t>
            </a:r>
            <a:endParaRPr lang="nl-BE" sz="2000" kern="100" dirty="0">
              <a:effectLst/>
              <a:latin typeface="+mj-lt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nl-BE" sz="2000" b="1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Woonbeleid</a:t>
            </a:r>
            <a:endParaRPr lang="nl-BE" sz="2000" b="1" kern="100" dirty="0">
              <a:latin typeface="+mj-lt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lv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nl-BE" sz="20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Aansturen van Wonen aan de Demer, afstemmen vergunningenbeleid (differentiatie woonvormen, e.d. </a:t>
            </a:r>
            <a:r>
              <a:rPr lang="nl-BE" sz="2000" kern="100" dirty="0">
                <a:latin typeface="+mj-lt"/>
                <a:ea typeface="Aptos" panose="020B000402020202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aan de hand van beleidsvisies, …).</a:t>
            </a:r>
            <a:endParaRPr lang="nl-BE" sz="1800" kern="100" dirty="0">
              <a:effectLst/>
              <a:latin typeface="+mj-lt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Afbeelding 1">
            <a:extLst>
              <a:ext uri="{FF2B5EF4-FFF2-40B4-BE49-F238E27FC236}">
                <a16:creationId xmlns:a16="http://schemas.microsoft.com/office/drawing/2014/main" id="{E3298858-056B-1DDC-6FA0-D780DE1392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814" y="0"/>
            <a:ext cx="1559077" cy="1559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66749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4327DA-2604-AAA1-C7D9-A958A0EFBA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571D16A-B615-4A2C-9597-65409C5E76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3411" y="624110"/>
            <a:ext cx="9911202" cy="985615"/>
          </a:xfrm>
        </p:spPr>
        <p:txBody>
          <a:bodyPr>
            <a:normAutofit/>
          </a:bodyPr>
          <a:lstStyle/>
          <a:p>
            <a:r>
              <a:rPr lang="nl-BE" dirty="0"/>
              <a:t>Thema 4 – Dierenwelzijn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8CEC7107-5238-B73A-0A8D-D3D203B166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1609725"/>
            <a:ext cx="8915400" cy="4954037"/>
          </a:xfrm>
        </p:spPr>
        <p:txBody>
          <a:bodyPr>
            <a:noAutofit/>
          </a:bodyPr>
          <a:lstStyle/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nl-BE" sz="2000" b="1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Dierenvoedselbank (DVB)</a:t>
            </a:r>
            <a:endParaRPr lang="nl-BE" sz="2000" kern="100" dirty="0">
              <a:effectLst/>
              <a:latin typeface="+mj-lt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nl-BE" sz="20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Faciliteren vereniging DVB (oude stadswerkhallen).</a:t>
            </a:r>
          </a:p>
          <a:p>
            <a:pPr indent="-285750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nl-BE" sz="2000" b="1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Zwerfkattenplan + Diervriendelijke gemeente </a:t>
            </a:r>
            <a:r>
              <a:rPr lang="nl-BE" sz="20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(Prov. VLABRA)</a:t>
            </a:r>
          </a:p>
          <a:p>
            <a:pPr lv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nl-BE" sz="20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Sterilisatiecampagnes (pré 2012).</a:t>
            </a:r>
          </a:p>
          <a:p>
            <a:pPr indent="-285750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nl-BE" sz="2000" b="1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Samenwerking PZ en asiel</a:t>
            </a:r>
          </a:p>
          <a:p>
            <a:pPr lv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nl-BE" sz="20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Opvang zwerfdieren.</a:t>
            </a:r>
          </a:p>
          <a:p>
            <a:pPr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nl-BE" sz="2000" b="1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Bestrijding ongedierte en exoten</a:t>
            </a:r>
          </a:p>
          <a:p>
            <a:pPr lv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nl-BE" sz="2000" kern="100" dirty="0"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Vb.</a:t>
            </a:r>
            <a:r>
              <a:rPr lang="nl-BE" sz="20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 Aziatische hoornaar (i.s.m. Isabo vzw), ratten, Japanse Duizendknoop, …</a:t>
            </a:r>
          </a:p>
        </p:txBody>
      </p:sp>
      <p:pic>
        <p:nvPicPr>
          <p:cNvPr id="10" name="Afbeelding 1">
            <a:extLst>
              <a:ext uri="{FF2B5EF4-FFF2-40B4-BE49-F238E27FC236}">
                <a16:creationId xmlns:a16="http://schemas.microsoft.com/office/drawing/2014/main" id="{4A335396-5750-6FA4-F90F-7BA9C007E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814" y="0"/>
            <a:ext cx="1559077" cy="1559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34597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FEE968-9D73-EF2D-2874-34ACA26613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18D2365-0181-A73A-ECD8-6399FB4F69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3411" y="624110"/>
            <a:ext cx="9911202" cy="985615"/>
          </a:xfrm>
        </p:spPr>
        <p:txBody>
          <a:bodyPr>
            <a:normAutofit/>
          </a:bodyPr>
          <a:lstStyle/>
          <a:p>
            <a:r>
              <a:rPr lang="nl-BE" dirty="0"/>
              <a:t>Thema 5 – Landbouw en natuur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94254C5F-B9F4-2BCE-9C75-11C9838966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1609725"/>
            <a:ext cx="8915400" cy="4954037"/>
          </a:xfrm>
        </p:spPr>
        <p:txBody>
          <a:bodyPr>
            <a:noAutofit/>
          </a:bodyPr>
          <a:lstStyle/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nl-BE" sz="2000" b="1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Natuuronderhoud en –ontwikkeling</a:t>
            </a:r>
          </a:p>
          <a:p>
            <a:pPr lv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nl-BE" sz="2000" kern="100" dirty="0"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Onderhoud en ontwikkeling natuurlijk patrimonium (bossen, heide, ecologische speelterreinen, holle wegen, houtkanten, park Rillaar, Kloesebos, Leiberg, </a:t>
            </a:r>
            <a:r>
              <a:rPr lang="nl-BE" sz="20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Terheidebos, Orleanspark, </a:t>
            </a:r>
            <a:r>
              <a:rPr lang="nl-BE" sz="2000" kern="100" dirty="0"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Schoonhoven - deel, …), via </a:t>
            </a:r>
            <a:r>
              <a:rPr lang="nl-BE" sz="20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INL-teams IGO.</a:t>
            </a:r>
          </a:p>
          <a:p>
            <a:pPr marL="742950" lvl="1" indent="-285750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nl-BE" sz="20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Onderzoek bosontwikkeling gemeentelijke eigendommen + adviseren </a:t>
            </a:r>
            <a:r>
              <a:rPr lang="nl-BE" sz="2000" kern="100" dirty="0" err="1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NatuurBeheerPlannen</a:t>
            </a:r>
            <a:r>
              <a:rPr lang="nl-BE" sz="20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 door derden.</a:t>
            </a: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nl-BE" sz="2000" b="1" kern="100" dirty="0"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Ondersteunen en onderzoeken Landbouwbelangen:</a:t>
            </a:r>
          </a:p>
          <a:p>
            <a:pPr marL="742950" lvl="1" indent="-285750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nl-BE" sz="20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Landbouwraad.</a:t>
            </a:r>
          </a:p>
          <a:p>
            <a:pPr marL="742950" lvl="1" indent="-285750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nl-BE" sz="2000" kern="100" dirty="0"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Belangen in dossiers evenwichtig wegen </a:t>
            </a:r>
            <a:r>
              <a:rPr lang="nl-BE" sz="2000" kern="100" dirty="0">
                <a:latin typeface="+mj-lt"/>
                <a:ea typeface="Aptos" panose="020B000402020202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</a:t>
            </a:r>
            <a:r>
              <a:rPr lang="nl-BE" sz="2000" kern="100" dirty="0"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 natuurbelangen.</a:t>
            </a:r>
            <a:endParaRPr lang="nl-BE" sz="2000" kern="100" dirty="0">
              <a:effectLst/>
              <a:latin typeface="+mj-lt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Afbeelding 1">
            <a:extLst>
              <a:ext uri="{FF2B5EF4-FFF2-40B4-BE49-F238E27FC236}">
                <a16:creationId xmlns:a16="http://schemas.microsoft.com/office/drawing/2014/main" id="{9A13E323-6C9A-AF9A-DFE3-B7C51C66EB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814" y="0"/>
            <a:ext cx="1559077" cy="1559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40583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044BFB-6E21-A7CB-2E55-414F5095ED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2603907-83BC-2458-E2B7-9E8577EE15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3411" y="624110"/>
            <a:ext cx="9911202" cy="985615"/>
          </a:xfrm>
        </p:spPr>
        <p:txBody>
          <a:bodyPr>
            <a:normAutofit fontScale="90000"/>
          </a:bodyPr>
          <a:lstStyle/>
          <a:p>
            <a:r>
              <a:rPr lang="nl-BE" dirty="0"/>
              <a:t>Thema 6 – </a:t>
            </a:r>
            <a:r>
              <a:rPr lang="nl-BE" sz="36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Energie &amp; Klimaat (1)</a:t>
            </a:r>
            <a:br>
              <a:rPr lang="nl-BE" sz="36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</a:br>
            <a:endParaRPr lang="nl-BE" dirty="0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56B889D6-DC37-6139-F9F0-4AA5192537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1609725"/>
            <a:ext cx="8915400" cy="4954037"/>
          </a:xfrm>
        </p:spPr>
        <p:txBody>
          <a:bodyPr>
            <a:noAutofit/>
          </a:bodyPr>
          <a:lstStyle/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nl-BE" sz="2000" b="1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Energie</a:t>
            </a:r>
          </a:p>
          <a:p>
            <a:pPr lv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nl-BE" sz="2000" kern="100" dirty="0"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Uitrol en onderhouden OEPC (!) = Hoofdgebouwen (zwembad, CC, Woonzorgcentrum).</a:t>
            </a:r>
          </a:p>
          <a:p>
            <a:pPr lv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nl-BE" sz="20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Zonnedelen, energetisch verduurzamen (vb. PV-installaties op stadsfeestzaal /JC De Klinker) van het overige patrimonium</a:t>
            </a:r>
            <a:r>
              <a:rPr lang="nl-BE" sz="2000" kern="100" dirty="0"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 / T.Z.</a:t>
            </a:r>
            <a:endParaRPr lang="nl-BE" sz="2000" kern="100" dirty="0">
              <a:effectLst/>
              <a:latin typeface="+mj-lt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lv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nl-BE" sz="20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Zonnebouwers+ (</a:t>
            </a:r>
            <a:r>
              <a:rPr lang="nl-BE" sz="2000" kern="100" dirty="0"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g</a:t>
            </a:r>
            <a:r>
              <a:rPr lang="nl-BE" sz="20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ratis advies zonnepanelen, warmtepompen, samenwerking EcoOb = Coöperatieve).</a:t>
            </a:r>
          </a:p>
          <a:p>
            <a:pPr lv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nl-BE" sz="2000" kern="100" dirty="0"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Uitrol en onderhouden OEPC (!) = Hoofdgebouwen.</a:t>
            </a:r>
          </a:p>
          <a:p>
            <a:pPr lv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nl-BE" sz="20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Zonnedelen Nieuwland, en coöperatie Windenergie (?).</a:t>
            </a:r>
          </a:p>
          <a:p>
            <a:pPr lv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nl-BE" sz="2000" kern="100" dirty="0"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Onderzoek naar nieuwe opportuniteiten.</a:t>
            </a:r>
            <a:endParaRPr lang="nl-BE" sz="2000" kern="100" dirty="0">
              <a:effectLst/>
              <a:latin typeface="+mj-lt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5000"/>
              </a:lnSpc>
              <a:spcAft>
                <a:spcPts val="800"/>
              </a:spcAft>
              <a:buSzPts val="1000"/>
              <a:buNone/>
              <a:tabLst>
                <a:tab pos="914400" algn="l"/>
              </a:tabLst>
            </a:pPr>
            <a:endParaRPr lang="nl-BE" sz="2200" kern="100" dirty="0">
              <a:effectLst/>
              <a:latin typeface="+mj-lt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Afbeelding 1">
            <a:extLst>
              <a:ext uri="{FF2B5EF4-FFF2-40B4-BE49-F238E27FC236}">
                <a16:creationId xmlns:a16="http://schemas.microsoft.com/office/drawing/2014/main" id="{63B227FB-BB77-B715-42A3-04975F8FC2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814" y="0"/>
            <a:ext cx="1559077" cy="1559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81795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327325-3117-10D3-9728-E0DCC73060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CFA5A49-5D1E-5C2A-870A-261CF6025B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3411" y="624110"/>
            <a:ext cx="9911202" cy="985615"/>
          </a:xfrm>
        </p:spPr>
        <p:txBody>
          <a:bodyPr>
            <a:normAutofit fontScale="90000"/>
          </a:bodyPr>
          <a:lstStyle/>
          <a:p>
            <a:r>
              <a:rPr lang="nl-BE" dirty="0"/>
              <a:t>Thema 6 – </a:t>
            </a:r>
            <a:r>
              <a:rPr lang="nl-BE" sz="36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Energie &amp; Klimaat (2)</a:t>
            </a:r>
            <a:br>
              <a:rPr lang="nl-BE" sz="36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</a:br>
            <a:endParaRPr lang="nl-BE" dirty="0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9091E500-CC04-B74E-985A-59B7D4D5F5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1609725"/>
            <a:ext cx="8915400" cy="4954037"/>
          </a:xfrm>
        </p:spPr>
        <p:txBody>
          <a:bodyPr>
            <a:noAutofit/>
          </a:bodyPr>
          <a:lstStyle/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nl-BE" sz="2000" b="1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Klimaat</a:t>
            </a:r>
          </a:p>
          <a:p>
            <a:pPr lv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nl-BE" sz="20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Uitrol </a:t>
            </a:r>
            <a:r>
              <a:rPr lang="nl-BE" sz="2000" kern="100" dirty="0"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varia </a:t>
            </a:r>
            <a:r>
              <a:rPr lang="nl-BE" sz="20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projecten m.b.t. klimaat, vb. onthardingsprojecten en heraanleg publieke ruimte (o.m. </a:t>
            </a:r>
            <a:r>
              <a:rPr lang="nl-BE" sz="2000" kern="100" dirty="0" err="1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Hertogenlijk</a:t>
            </a:r>
            <a:r>
              <a:rPr lang="nl-BE" sz="20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 plein).</a:t>
            </a:r>
          </a:p>
          <a:p>
            <a:pPr lv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nl-BE" sz="2000" kern="100" dirty="0"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H</a:t>
            </a:r>
            <a:r>
              <a:rPr lang="nl-BE" sz="20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aagcampagnes. </a:t>
            </a:r>
          </a:p>
          <a:p>
            <a:pPr lv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nl-BE" sz="2000" kern="100" dirty="0"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S</a:t>
            </a:r>
            <a:r>
              <a:rPr lang="nl-BE" sz="20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ubsidieregeling voor privé-ontharding (1 boom/m</a:t>
            </a:r>
            <a:r>
              <a:rPr lang="nl-BE" sz="2000" kern="100" baseline="300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2</a:t>
            </a:r>
            <a:r>
              <a:rPr lang="nl-BE" sz="20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).</a:t>
            </a:r>
          </a:p>
          <a:p>
            <a:pPr lv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nl-BE" sz="2000" kern="100" dirty="0"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Horizontale werking doorheen andere stadsdiensten:</a:t>
            </a:r>
          </a:p>
          <a:p>
            <a:pPr lvl="2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nl-BE" sz="2000" kern="100" dirty="0"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Implementeren van doelstellingen Klimaat in vb. rioleringsprojecten, publieke ruimte, en opmaak van instrumenten (vb. RUP’s en masterplannen).</a:t>
            </a:r>
            <a:endParaRPr lang="nl-BE" sz="2000" kern="100" dirty="0">
              <a:effectLst/>
              <a:latin typeface="+mj-lt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Afbeelding 1">
            <a:extLst>
              <a:ext uri="{FF2B5EF4-FFF2-40B4-BE49-F238E27FC236}">
                <a16:creationId xmlns:a16="http://schemas.microsoft.com/office/drawing/2014/main" id="{E77A5F3C-0DD3-8753-AECB-291999B3B8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814" y="0"/>
            <a:ext cx="1559077" cy="1559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7657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541431-C6FA-C0F3-E959-FA2ED67D31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04B21C3-3EDF-A324-E0C7-ECBC315ADF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3411" y="624110"/>
            <a:ext cx="9911202" cy="985615"/>
          </a:xfrm>
        </p:spPr>
        <p:txBody>
          <a:bodyPr>
            <a:normAutofit fontScale="90000"/>
          </a:bodyPr>
          <a:lstStyle/>
          <a:p>
            <a:r>
              <a:rPr lang="nl-BE" dirty="0"/>
              <a:t>Thema 7 – </a:t>
            </a:r>
            <a:r>
              <a:rPr lang="nl-BE" sz="36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Projecten en Facilitair Beheer</a:t>
            </a:r>
            <a:br>
              <a:rPr lang="nl-BE" sz="36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</a:br>
            <a:br>
              <a:rPr lang="nl-BE" sz="36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</a:br>
            <a:endParaRPr lang="nl-BE" dirty="0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D4B14819-5BE5-2EE8-93B4-7E30483BE9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1609725"/>
            <a:ext cx="8915400" cy="4954037"/>
          </a:xfrm>
        </p:spPr>
        <p:txBody>
          <a:bodyPr>
            <a:noAutofit/>
          </a:bodyPr>
          <a:lstStyle/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nl-BE" sz="2000" b="1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Varia coördinatie</a:t>
            </a:r>
          </a:p>
          <a:p>
            <a:pPr lv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nl-BE" sz="2000" kern="100" dirty="0"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Orleanspark: groene verbinding stadscentrum </a:t>
            </a:r>
            <a:r>
              <a:rPr lang="nl-BE" sz="2000" kern="100" dirty="0">
                <a:latin typeface="+mj-lt"/>
                <a:ea typeface="Aptos" panose="020B000402020202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 project ‘De Torens’ en</a:t>
            </a:r>
            <a:r>
              <a:rPr lang="nl-BE" sz="2000" kern="100" dirty="0"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 uitbreidingspercelen.</a:t>
            </a:r>
          </a:p>
          <a:p>
            <a:pPr lv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nl-BE" sz="2000" kern="100" dirty="0"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Stadspark Masterplan</a:t>
            </a:r>
          </a:p>
          <a:p>
            <a:pPr lv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nl-BE" sz="2000" kern="100" dirty="0"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Kop van Nieuwland</a:t>
            </a:r>
          </a:p>
          <a:p>
            <a:pPr lv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nl-BE" sz="2000" kern="100" dirty="0"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...</a:t>
            </a:r>
          </a:p>
          <a:p>
            <a:pPr lv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nl-BE" sz="2000" kern="100" dirty="0"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Belastingen i.s.m. Financiën: 2</a:t>
            </a:r>
            <a:r>
              <a:rPr lang="nl-BE" sz="2000" kern="100" baseline="30000" dirty="0"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de</a:t>
            </a:r>
            <a:r>
              <a:rPr lang="nl-BE" sz="2000" kern="100" dirty="0"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 verblijven, zendmasten en –pylonen, ongeschikt en onbewoonbaar, reclamedrukwerk, reclameborden, frituren, kampeerverblijven, … </a:t>
            </a:r>
            <a:r>
              <a:rPr lang="nl-BE" sz="2000" kern="100" dirty="0">
                <a:latin typeface="+mj-lt"/>
                <a:ea typeface="Aptos" panose="020B000402020202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 &gt; € 600.000 (?)</a:t>
            </a:r>
            <a:endParaRPr lang="nl-BE" sz="2000" kern="100" dirty="0">
              <a:latin typeface="+mj-lt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57150" indent="0">
              <a:lnSpc>
                <a:spcPct val="115000"/>
              </a:lnSpc>
              <a:spcAft>
                <a:spcPts val="800"/>
              </a:spcAft>
              <a:buSzPts val="1000"/>
              <a:buNone/>
              <a:tabLst>
                <a:tab pos="914400" algn="l"/>
              </a:tabLst>
            </a:pPr>
            <a:endParaRPr lang="nl-BE" sz="2200" kern="100" dirty="0">
              <a:latin typeface="+mj-lt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57150" indent="0">
              <a:lnSpc>
                <a:spcPct val="115000"/>
              </a:lnSpc>
              <a:spcAft>
                <a:spcPts val="800"/>
              </a:spcAft>
              <a:buSzPts val="1000"/>
              <a:buNone/>
              <a:tabLst>
                <a:tab pos="914400" algn="l"/>
              </a:tabLst>
            </a:pPr>
            <a:endParaRPr lang="nl-BE" sz="2200" kern="100" dirty="0">
              <a:latin typeface="+mj-lt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Afbeelding 1">
            <a:extLst>
              <a:ext uri="{FF2B5EF4-FFF2-40B4-BE49-F238E27FC236}">
                <a16:creationId xmlns:a16="http://schemas.microsoft.com/office/drawing/2014/main" id="{D79AF827-2493-37E3-AE13-57E0057500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814" y="0"/>
            <a:ext cx="1559077" cy="1559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91346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5EA77F7-B0E9-1D90-E968-34E13355F3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				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E09D8128-5244-C1B5-760F-964740C0C0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3051018"/>
            <a:ext cx="8915400" cy="2860204"/>
          </a:xfrm>
        </p:spPr>
        <p:txBody>
          <a:bodyPr>
            <a:normAutofit/>
          </a:bodyPr>
          <a:lstStyle/>
          <a:p>
            <a:pPr algn="ctr"/>
            <a:r>
              <a:rPr lang="nl-BE" sz="4000" dirty="0"/>
              <a:t>ZIJN ER VRAGEN ?</a:t>
            </a:r>
          </a:p>
        </p:txBody>
      </p:sp>
      <p:pic>
        <p:nvPicPr>
          <p:cNvPr id="4" name="Afbeelding 1">
            <a:extLst>
              <a:ext uri="{FF2B5EF4-FFF2-40B4-BE49-F238E27FC236}">
                <a16:creationId xmlns:a16="http://schemas.microsoft.com/office/drawing/2014/main" id="{E4624627-AAEC-3664-4AB6-CC4C860B21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814" y="0"/>
            <a:ext cx="1559077" cy="1559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33822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663670-67A2-0C89-FC7F-F79BDBF8F4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5B47B7E-410F-E7E9-B366-16588704255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21287" y="3845931"/>
            <a:ext cx="8915399" cy="2262781"/>
          </a:xfrm>
        </p:spPr>
        <p:txBody>
          <a:bodyPr>
            <a:noAutofit/>
          </a:bodyPr>
          <a:lstStyle/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nl-BE" sz="4000" b="1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2</a:t>
            </a:r>
            <a:r>
              <a:rPr lang="nl-BE" sz="40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. </a:t>
            </a:r>
            <a:r>
              <a:rPr lang="nl-BE" sz="4000" b="1" dirty="0">
                <a:solidFill>
                  <a:srgbClr val="0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Aptos" panose="020B0004020202020204" pitchFamily="34" charset="0"/>
              </a:rPr>
              <a:t>Stedelijk afvalbeleid - Beheersoverdracht Ecowerf.</a:t>
            </a:r>
            <a:br>
              <a:rPr lang="nl-BE" sz="4000" dirty="0">
                <a:solidFill>
                  <a:srgbClr val="000000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</a:br>
            <a:endParaRPr lang="nl-BE" sz="40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AutoShape 6" hidden="1">
            <a:extLst>
              <a:ext uri="{FF2B5EF4-FFF2-40B4-BE49-F238E27FC236}">
                <a16:creationId xmlns:a16="http://schemas.microsoft.com/office/drawing/2014/main" id="{303B84B9-2EAF-3DCC-9E85-CB43C9EBF9B7}"/>
              </a:ext>
            </a:extLst>
          </p:cNvPr>
          <p:cNvSpPr>
            <a:spLocks noSelect="1" noChangeArrowheads="1"/>
          </p:cNvSpPr>
          <p:nvPr/>
        </p:nvSpPr>
        <p:spPr bwMode="auto">
          <a:xfrm>
            <a:off x="152400" y="152400"/>
            <a:ext cx="635000" cy="63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l-BE"/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A547992B-C733-EFA3-E7BF-4D60E6B122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524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nl-BE"/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FF600ED2-2650-4761-8A54-E90C902D10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524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nl-BE"/>
          </a:p>
        </p:txBody>
      </p:sp>
      <p:pic>
        <p:nvPicPr>
          <p:cNvPr id="7" name="Afbeelding 1">
            <a:extLst>
              <a:ext uri="{FF2B5EF4-FFF2-40B4-BE49-F238E27FC236}">
                <a16:creationId xmlns:a16="http://schemas.microsoft.com/office/drawing/2014/main" id="{0A152AA3-DD42-31E7-9358-DC401C5AFB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0"/>
            <a:ext cx="1450437" cy="1450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10006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44D434-115A-857B-A40B-08A2EA9FE2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83941DB-2FED-B6A7-6843-DBD94BC6AE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3411" y="624110"/>
            <a:ext cx="9911202" cy="985615"/>
          </a:xfrm>
        </p:spPr>
        <p:txBody>
          <a:bodyPr/>
          <a:lstStyle/>
          <a:p>
            <a:r>
              <a:rPr lang="nl-BE" dirty="0"/>
              <a:t>Voordelen beheersoverdracht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5C31C780-1A8A-4255-08C4-6E8379CBB8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1609725"/>
            <a:ext cx="8915400" cy="4954037"/>
          </a:xfrm>
        </p:spPr>
        <p:txBody>
          <a:bodyPr>
            <a:normAutofit lnSpcReduction="10000"/>
          </a:bodyPr>
          <a:lstStyle/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nl-BE" sz="2200" b="1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Kostendeling </a:t>
            </a:r>
            <a:r>
              <a:rPr lang="nl-BE" sz="22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(investeringen, proefprojecten)</a:t>
            </a:r>
          </a:p>
          <a:p>
            <a:pPr marL="742950" lvl="1" indent="-285750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nl-BE" sz="22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Exploitatie RP-en + ruimer werkingsgebied </a:t>
            </a:r>
            <a:r>
              <a:rPr lang="nl-BE" sz="2200" kern="100" dirty="0"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(meerdere parken);</a:t>
            </a:r>
          </a:p>
          <a:p>
            <a:pPr marL="742950" lvl="1" indent="-285750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nl-BE" sz="2200" kern="100" dirty="0"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Herinvestering onder EW in glascontainers (nieuwe bollen);</a:t>
            </a: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nl-BE" sz="2200" b="1" kern="100" dirty="0" err="1"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BTW-vrije</a:t>
            </a:r>
            <a:r>
              <a:rPr lang="nl-BE" sz="2200" b="1" kern="100" dirty="0"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 kostenplaatsing</a:t>
            </a: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nl-BE" sz="2200" b="1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Expertise</a:t>
            </a:r>
            <a:r>
              <a:rPr lang="nl-BE" sz="22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 m.b.t. verschillende pijlers H-A-H, RP en d</a:t>
            </a:r>
            <a:r>
              <a:rPr lang="nl-BE" sz="2200" kern="100" dirty="0"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atabeheer</a:t>
            </a: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nl-BE" sz="2200" b="1" kern="100" dirty="0"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Schaalgrootte</a:t>
            </a: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nl-BE" sz="2200" b="1" kern="100" dirty="0"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Marktplaatsing</a:t>
            </a:r>
            <a:r>
              <a:rPr lang="nl-BE" sz="2200" kern="100" dirty="0"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 (uitbesteden onder vleugels EW </a:t>
            </a:r>
            <a:r>
              <a:rPr lang="nl-BE" sz="2200" kern="100" dirty="0">
                <a:latin typeface="+mj-lt"/>
                <a:ea typeface="Aptos" panose="020B000402020202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 vb. betere verwerkingstarieven)</a:t>
            </a:r>
            <a:endParaRPr lang="nl-BE" sz="2200" kern="100" dirty="0">
              <a:latin typeface="+mj-lt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endParaRPr lang="nl-BE" sz="2000" kern="100" dirty="0">
              <a:latin typeface="+mj-lt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857250" lvl="1" indent="-457200">
              <a:lnSpc>
                <a:spcPct val="115000"/>
              </a:lnSpc>
              <a:spcAft>
                <a:spcPts val="800"/>
              </a:spcAft>
              <a:buSzPts val="1000"/>
              <a:buFont typeface="+mj-lt"/>
              <a:buAutoNum type="arabicPeriod"/>
              <a:tabLst>
                <a:tab pos="457200" algn="l"/>
              </a:tabLst>
            </a:pPr>
            <a:endParaRPr lang="nl-BE" sz="2000" kern="100" dirty="0">
              <a:latin typeface="+mj-lt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857250" lvl="1" indent="-457200">
              <a:lnSpc>
                <a:spcPct val="115000"/>
              </a:lnSpc>
              <a:spcAft>
                <a:spcPts val="800"/>
              </a:spcAft>
              <a:buSzPts val="1000"/>
              <a:buFont typeface="+mj-lt"/>
              <a:buAutoNum type="arabicPeriod"/>
              <a:tabLst>
                <a:tab pos="457200" algn="l"/>
              </a:tabLst>
            </a:pPr>
            <a:endParaRPr lang="nl-BE" sz="2000" kern="100" dirty="0">
              <a:latin typeface="+mj-lt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857250" lvl="1" indent="-457200">
              <a:lnSpc>
                <a:spcPct val="115000"/>
              </a:lnSpc>
              <a:spcAft>
                <a:spcPts val="800"/>
              </a:spcAft>
              <a:buSzPts val="1000"/>
              <a:buFont typeface="+mj-lt"/>
              <a:buAutoNum type="arabicPeriod"/>
              <a:tabLst>
                <a:tab pos="457200" algn="l"/>
              </a:tabLst>
            </a:pPr>
            <a:endParaRPr lang="nl-BE" sz="2000" kern="100" dirty="0">
              <a:effectLst/>
              <a:latin typeface="+mj-lt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0" lvl="0" indent="0">
              <a:lnSpc>
                <a:spcPct val="115000"/>
              </a:lnSpc>
              <a:spcAft>
                <a:spcPts val="800"/>
              </a:spcAft>
              <a:buSzPts val="1000"/>
              <a:buNone/>
              <a:tabLst>
                <a:tab pos="457200" algn="l"/>
              </a:tabLst>
            </a:pPr>
            <a:endParaRPr lang="nl-BE" sz="2000" kern="100" dirty="0">
              <a:effectLst/>
              <a:latin typeface="+mj-lt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nl-BE" dirty="0"/>
          </a:p>
        </p:txBody>
      </p:sp>
      <p:pic>
        <p:nvPicPr>
          <p:cNvPr id="6" name="Afbeelding 1">
            <a:extLst>
              <a:ext uri="{FF2B5EF4-FFF2-40B4-BE49-F238E27FC236}">
                <a16:creationId xmlns:a16="http://schemas.microsoft.com/office/drawing/2014/main" id="{BA370FE7-DCDC-4E8F-9085-98EAB39A52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814" y="0"/>
            <a:ext cx="1559077" cy="1559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79411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16458E-FE80-7F28-D640-52FDD99637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5FC5957-9AEB-35E1-BB3B-9D3EF8E5EE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3411" y="624110"/>
            <a:ext cx="9911202" cy="985615"/>
          </a:xfrm>
        </p:spPr>
        <p:txBody>
          <a:bodyPr/>
          <a:lstStyle/>
          <a:p>
            <a:r>
              <a:rPr lang="nl-BE" dirty="0"/>
              <a:t>Stand van zaken (1)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00BDA94E-712B-3975-CF65-11411A2B79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1609725"/>
            <a:ext cx="8915400" cy="4954037"/>
          </a:xfrm>
        </p:spPr>
        <p:txBody>
          <a:bodyPr>
            <a:normAutofit/>
          </a:bodyPr>
          <a:lstStyle/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nl-BE" sz="2200" b="1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Recylagepark Aarschot</a:t>
            </a:r>
          </a:p>
          <a:p>
            <a:pPr marL="742950" lvl="1" indent="-285750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nl-BE" sz="2200" kern="100" dirty="0"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Volledig hernieuwd, meer performant</a:t>
            </a:r>
          </a:p>
          <a:p>
            <a:pPr marL="742950" lvl="1" indent="-285750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nl-BE" sz="22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Te bekijken voor de toekomst naar mogelijke uitbreiding </a:t>
            </a:r>
            <a:r>
              <a:rPr lang="nl-BE" sz="22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 visievorming vereist door EW i.s.m. stad</a:t>
            </a:r>
            <a:endParaRPr lang="nl-BE" sz="2200" kern="100" dirty="0">
              <a:effectLst/>
              <a:latin typeface="+mj-lt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nl-BE" sz="2200" b="1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Databeheer</a:t>
            </a:r>
          </a:p>
          <a:p>
            <a:pPr marL="742950" lvl="1" indent="-285750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nl-BE" sz="22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Beperkt aantal problemen m.b.t. </a:t>
            </a:r>
            <a:r>
              <a:rPr lang="nl-BE" sz="2200" kern="100" dirty="0"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verleden registraties</a:t>
            </a:r>
          </a:p>
          <a:p>
            <a:pPr marL="742950" lvl="1" indent="-285750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nl-BE" sz="22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EW voorziet in snelle oplossing – korte lijn met stedelijke administraties</a:t>
            </a:r>
          </a:p>
          <a:p>
            <a:pPr marL="0" lvl="0" indent="0">
              <a:lnSpc>
                <a:spcPct val="115000"/>
              </a:lnSpc>
              <a:spcAft>
                <a:spcPts val="800"/>
              </a:spcAft>
              <a:buSzPts val="1000"/>
              <a:buNone/>
              <a:tabLst>
                <a:tab pos="457200" algn="l"/>
              </a:tabLst>
            </a:pPr>
            <a:endParaRPr lang="nl-BE" sz="2000" kern="100" dirty="0">
              <a:effectLst/>
              <a:latin typeface="+mj-lt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nl-BE" dirty="0"/>
          </a:p>
        </p:txBody>
      </p:sp>
      <p:pic>
        <p:nvPicPr>
          <p:cNvPr id="6" name="Afbeelding 1">
            <a:extLst>
              <a:ext uri="{FF2B5EF4-FFF2-40B4-BE49-F238E27FC236}">
                <a16:creationId xmlns:a16="http://schemas.microsoft.com/office/drawing/2014/main" id="{F7107DF3-9BBD-1429-9F37-78A47A0971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814" y="0"/>
            <a:ext cx="1559077" cy="1559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247988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9DE19E-66F3-E267-24C1-7EE24C0A1B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8CE7856-4644-A4BC-B807-104A5C227A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3411" y="624110"/>
            <a:ext cx="9911202" cy="985615"/>
          </a:xfrm>
        </p:spPr>
        <p:txBody>
          <a:bodyPr/>
          <a:lstStyle/>
          <a:p>
            <a:r>
              <a:rPr lang="nl-BE" dirty="0"/>
              <a:t>Stand van zaken (2)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5360C63F-91B7-259F-AC73-56094FFDB2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1609725"/>
            <a:ext cx="8915400" cy="4954037"/>
          </a:xfrm>
        </p:spPr>
        <p:txBody>
          <a:bodyPr>
            <a:normAutofit fontScale="92500"/>
          </a:bodyPr>
          <a:lstStyle/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nl-BE" sz="2200" b="1" kern="100" dirty="0"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S</a:t>
            </a:r>
            <a:r>
              <a:rPr lang="nl-BE" sz="2200" b="1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orteerstraat Bonenwijk</a:t>
            </a:r>
          </a:p>
          <a:p>
            <a:pPr marL="742950" lvl="1" indent="-285750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nl-BE" sz="22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Proefproject perscontainers (rest, P&amp;K, PMD en GFT) </a:t>
            </a:r>
            <a:r>
              <a:rPr lang="nl-BE" sz="22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 Proces lopende.</a:t>
            </a:r>
            <a:endParaRPr lang="nl-BE" sz="2200" kern="100" dirty="0">
              <a:effectLst/>
              <a:latin typeface="+mj-lt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nl-BE" sz="22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Samenstelling:</a:t>
            </a:r>
          </a:p>
          <a:p>
            <a:pPr lvl="2" indent="-285750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nl-BE" sz="22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1 x ondergrondse rest / perscontainer (2,5 tot 3 x volume pers);</a:t>
            </a:r>
          </a:p>
          <a:p>
            <a:pPr lvl="2" indent="-285750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nl-BE" sz="22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1 x ondergrondse P&amp;K / perscontainer (5 tot 6 x volume pers);</a:t>
            </a:r>
          </a:p>
          <a:p>
            <a:pPr lvl="2" indent="-285750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nl-BE" sz="22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1 x ondergrondse PMD / pers;</a:t>
            </a:r>
          </a:p>
          <a:p>
            <a:pPr lvl="2" indent="-285750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nl-BE" sz="22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1 x mono GFT.</a:t>
            </a:r>
          </a:p>
          <a:p>
            <a:pPr marL="0" indent="0">
              <a:buNone/>
            </a:pPr>
            <a:endParaRPr lang="nl-BE" dirty="0"/>
          </a:p>
        </p:txBody>
      </p:sp>
      <p:pic>
        <p:nvPicPr>
          <p:cNvPr id="6" name="Afbeelding 1">
            <a:extLst>
              <a:ext uri="{FF2B5EF4-FFF2-40B4-BE49-F238E27FC236}">
                <a16:creationId xmlns:a16="http://schemas.microsoft.com/office/drawing/2014/main" id="{9D6B37CC-5DC5-92A4-E2E0-7B3B2C49D1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814" y="0"/>
            <a:ext cx="1559077" cy="1559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828789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B7FE19-F076-7EBD-6661-E22BFE2B48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AA3812E-68A4-BCF1-5540-AAB11E42AB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3411" y="624110"/>
            <a:ext cx="9911202" cy="985615"/>
          </a:xfrm>
        </p:spPr>
        <p:txBody>
          <a:bodyPr/>
          <a:lstStyle/>
          <a:p>
            <a:r>
              <a:rPr lang="nl-BE" dirty="0"/>
              <a:t>Stand van zaken (3)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CC3067C2-873A-8963-3B3E-EA8A516550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1609725"/>
            <a:ext cx="8915400" cy="4954037"/>
          </a:xfrm>
        </p:spPr>
        <p:txBody>
          <a:bodyPr>
            <a:normAutofit/>
          </a:bodyPr>
          <a:lstStyle/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nl-BE" sz="2000" b="1" kern="100" dirty="0"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S</a:t>
            </a:r>
            <a:r>
              <a:rPr lang="nl-BE" sz="2000" b="1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orteerstraat </a:t>
            </a:r>
            <a:r>
              <a:rPr lang="nl-BE" sz="2000" b="1" kern="100" dirty="0"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Denijs Dillestraat </a:t>
            </a:r>
            <a:endParaRPr lang="nl-BE" sz="2000" b="1" kern="100" dirty="0">
              <a:effectLst/>
              <a:latin typeface="+mj-lt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lvl="1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nl-BE" sz="20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Renovatie van sorteerstraat (vervangen) afgewerkt </a:t>
            </a:r>
            <a:r>
              <a:rPr lang="nl-BE" sz="20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 deze week afwerking + proefdraaien EW.</a:t>
            </a:r>
            <a:endParaRPr lang="nl-BE" sz="2000" kern="100" dirty="0">
              <a:effectLst/>
              <a:latin typeface="+mj-lt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nl-BE" sz="2000" b="1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Cameraproject</a:t>
            </a:r>
          </a:p>
          <a:p>
            <a:pPr marL="742950" lvl="1" indent="-285750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nl-BE" sz="20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Afspraken via protocol met PZ aarschot en EcoWerf</a:t>
            </a:r>
          </a:p>
          <a:p>
            <a:pPr marL="742950" lvl="1" indent="-285750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nl-BE" sz="20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Wisselende locaties </a:t>
            </a:r>
            <a:r>
              <a:rPr lang="nl-BE" sz="20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  <a:sym typeface="Wingdings" panose="05000000000000000000" pitchFamily="2" charset="2"/>
              </a:rPr>
              <a:t> In samenspraak met stad Aarschot</a:t>
            </a:r>
            <a:endParaRPr lang="nl-BE" sz="2000" kern="100" dirty="0">
              <a:effectLst/>
              <a:latin typeface="+mj-lt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nl-BE" sz="2000" b="1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Aanbordingen RP Aarschot</a:t>
            </a:r>
          </a:p>
          <a:p>
            <a:pPr marL="742950" lvl="1" indent="-285750">
              <a:lnSpc>
                <a:spcPct val="115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nl-BE" sz="2000" kern="100" dirty="0">
                <a:effectLst/>
                <a:latin typeface="+mj-lt"/>
                <a:ea typeface="Aptos" panose="020B0004020202020204" pitchFamily="34" charset="0"/>
                <a:cs typeface="Times New Roman" panose="02020603050405020304" pitchFamily="18" charset="0"/>
              </a:rPr>
              <a:t>EW uitrol voor zomerreces !</a:t>
            </a:r>
          </a:p>
          <a:p>
            <a:pPr marL="0" indent="0">
              <a:buNone/>
            </a:pPr>
            <a:endParaRPr lang="nl-BE" dirty="0"/>
          </a:p>
        </p:txBody>
      </p:sp>
      <p:pic>
        <p:nvPicPr>
          <p:cNvPr id="6" name="Afbeelding 1">
            <a:extLst>
              <a:ext uri="{FF2B5EF4-FFF2-40B4-BE49-F238E27FC236}">
                <a16:creationId xmlns:a16="http://schemas.microsoft.com/office/drawing/2014/main" id="{98F9606B-D111-9E25-9FFE-DD5D0548B7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814" y="0"/>
            <a:ext cx="1559077" cy="1559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173903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8D57BE-EA30-2CFD-7039-1AB258D307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85D5B56-19A8-A0CD-0A92-8379F3834B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/>
              <a:t>				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90392EE8-B146-E3A9-1655-C97546F654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3051018"/>
            <a:ext cx="8915400" cy="2860204"/>
          </a:xfrm>
        </p:spPr>
        <p:txBody>
          <a:bodyPr>
            <a:normAutofit/>
          </a:bodyPr>
          <a:lstStyle/>
          <a:p>
            <a:pPr algn="ctr"/>
            <a:r>
              <a:rPr lang="nl-BE" sz="4000" dirty="0"/>
              <a:t>ZIJN ER VRAGEN ?</a:t>
            </a:r>
          </a:p>
        </p:txBody>
      </p:sp>
      <p:pic>
        <p:nvPicPr>
          <p:cNvPr id="4" name="Afbeelding 1">
            <a:extLst>
              <a:ext uri="{FF2B5EF4-FFF2-40B4-BE49-F238E27FC236}">
                <a16:creationId xmlns:a16="http://schemas.microsoft.com/office/drawing/2014/main" id="{FE44B87E-D9CC-26EA-F11E-BADFBBD998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814" y="0"/>
            <a:ext cx="1559077" cy="1559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1024510"/>
      </p:ext>
    </p:extLst>
  </p:cSld>
  <p:clrMapOvr>
    <a:masterClrMapping/>
  </p:clrMapOvr>
</p:sld>
</file>

<file path=ppt/theme/theme1.xml><?xml version="1.0" encoding="utf-8"?>
<a:theme xmlns:a="http://schemas.openxmlformats.org/drawingml/2006/main" name="Sliert">
  <a:themeElements>
    <a:clrScheme name="Sliert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Sliert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ert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TM02892315[[fn=Sliert]]</Template>
  <TotalTime>1021</TotalTime>
  <Words>1002</Words>
  <Application>Microsoft Office PowerPoint</Application>
  <PresentationFormat>Breedbeeld</PresentationFormat>
  <Paragraphs>123</Paragraphs>
  <Slides>20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7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20</vt:i4>
      </vt:variant>
    </vt:vector>
  </HeadingPairs>
  <TitlesOfParts>
    <vt:vector size="28" baseType="lpstr">
      <vt:lpstr>Aptos</vt:lpstr>
      <vt:lpstr>Arial</vt:lpstr>
      <vt:lpstr>Century Gothic</vt:lpstr>
      <vt:lpstr>Courier New</vt:lpstr>
      <vt:lpstr>Symbol</vt:lpstr>
      <vt:lpstr>Wingdings</vt:lpstr>
      <vt:lpstr>Wingdings 3</vt:lpstr>
      <vt:lpstr>Sliert</vt:lpstr>
      <vt:lpstr>Gemeenteraadscommissie</vt:lpstr>
      <vt:lpstr>1. Voorstelling dep. Omgeving  (ROL) </vt:lpstr>
      <vt:lpstr>Thematische voorstelling</vt:lpstr>
      <vt:lpstr>Thema 1 – Beleidsplannen (1)</vt:lpstr>
      <vt:lpstr>Thema 1 – Beleidsplannen (2)</vt:lpstr>
      <vt:lpstr>Thema 1 – Beleidsplannen (3)</vt:lpstr>
      <vt:lpstr>Thema 2 – Vergunningen en inlichtingen</vt:lpstr>
      <vt:lpstr>Thema 3 – Wonen</vt:lpstr>
      <vt:lpstr>Thema 4 – Dierenwelzijn</vt:lpstr>
      <vt:lpstr>Thema 5 – Landbouw en natuur</vt:lpstr>
      <vt:lpstr>Thema 6 – Energie &amp; Klimaat (1) </vt:lpstr>
      <vt:lpstr>Thema 6 – Energie &amp; Klimaat (2) </vt:lpstr>
      <vt:lpstr>Thema 7 – Projecten en Facilitair Beheer  </vt:lpstr>
      <vt:lpstr>    </vt:lpstr>
      <vt:lpstr>2. Stedelijk afvalbeleid - Beheersoverdracht Ecowerf. </vt:lpstr>
      <vt:lpstr>Voordelen beheersoverdracht</vt:lpstr>
      <vt:lpstr>Stand van zaken (1)</vt:lpstr>
      <vt:lpstr>Stand van zaken (2)</vt:lpstr>
      <vt:lpstr>Stand van zaken (3)</vt:lpstr>
      <vt:lpstr> 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Ivan Op De Beeck</dc:creator>
  <cp:lastModifiedBy>Ivan Op De Beeck</cp:lastModifiedBy>
  <cp:revision>4</cp:revision>
  <cp:lastPrinted>2025-05-26T16:59:51Z</cp:lastPrinted>
  <dcterms:created xsi:type="dcterms:W3CDTF">2025-05-26T11:14:14Z</dcterms:created>
  <dcterms:modified xsi:type="dcterms:W3CDTF">2025-05-27T04:16:32Z</dcterms:modified>
</cp:coreProperties>
</file>