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5" r:id="rId4"/>
  </p:sldMasterIdLst>
  <p:notesMasterIdLst>
    <p:notesMasterId r:id="rId77"/>
  </p:notesMasterIdLst>
  <p:sldIdLst>
    <p:sldId id="256" r:id="rId5"/>
    <p:sldId id="697" r:id="rId6"/>
    <p:sldId id="290" r:id="rId7"/>
    <p:sldId id="291" r:id="rId8"/>
    <p:sldId id="302" r:id="rId9"/>
    <p:sldId id="299" r:id="rId10"/>
    <p:sldId id="349" r:id="rId11"/>
    <p:sldId id="630" r:id="rId12"/>
    <p:sldId id="631" r:id="rId13"/>
    <p:sldId id="660" r:id="rId14"/>
    <p:sldId id="662" r:id="rId15"/>
    <p:sldId id="636" r:id="rId16"/>
    <p:sldId id="667" r:id="rId17"/>
    <p:sldId id="741" r:id="rId18"/>
    <p:sldId id="743" r:id="rId19"/>
    <p:sldId id="705" r:id="rId20"/>
    <p:sldId id="701" r:id="rId21"/>
    <p:sldId id="732" r:id="rId22"/>
    <p:sldId id="745" r:id="rId23"/>
    <p:sldId id="711" r:id="rId24"/>
    <p:sldId id="746" r:id="rId25"/>
    <p:sldId id="712" r:id="rId26"/>
    <p:sldId id="725" r:id="rId27"/>
    <p:sldId id="747" r:id="rId28"/>
    <p:sldId id="726" r:id="rId29"/>
    <p:sldId id="714" r:id="rId30"/>
    <p:sldId id="727" r:id="rId31"/>
    <p:sldId id="728" r:id="rId32"/>
    <p:sldId id="729" r:id="rId33"/>
    <p:sldId id="715" r:id="rId34"/>
    <p:sldId id="730" r:id="rId35"/>
    <p:sldId id="744" r:id="rId36"/>
    <p:sldId id="731" r:id="rId37"/>
    <p:sldId id="717" r:id="rId38"/>
    <p:sldId id="718" r:id="rId39"/>
    <p:sldId id="720" r:id="rId40"/>
    <p:sldId id="260" r:id="rId41"/>
    <p:sldId id="734" r:id="rId42"/>
    <p:sldId id="735" r:id="rId43"/>
    <p:sldId id="736" r:id="rId44"/>
    <p:sldId id="738" r:id="rId45"/>
    <p:sldId id="739" r:id="rId46"/>
    <p:sldId id="733" r:id="rId47"/>
    <p:sldId id="606" r:id="rId48"/>
    <p:sldId id="608" r:id="rId49"/>
    <p:sldId id="639" r:id="rId50"/>
    <p:sldId id="640" r:id="rId51"/>
    <p:sldId id="641" r:id="rId52"/>
    <p:sldId id="642" r:id="rId53"/>
    <p:sldId id="643" r:id="rId54"/>
    <p:sldId id="644" r:id="rId55"/>
    <p:sldId id="645" r:id="rId56"/>
    <p:sldId id="646" r:id="rId57"/>
    <p:sldId id="611" r:id="rId58"/>
    <p:sldId id="647" r:id="rId59"/>
    <p:sldId id="648" r:id="rId60"/>
    <p:sldId id="649" r:id="rId61"/>
    <p:sldId id="620" r:id="rId62"/>
    <p:sldId id="621" r:id="rId63"/>
    <p:sldId id="622" r:id="rId64"/>
    <p:sldId id="651" r:id="rId65"/>
    <p:sldId id="623" r:id="rId66"/>
    <p:sldId id="624" r:id="rId67"/>
    <p:sldId id="625" r:id="rId68"/>
    <p:sldId id="627" r:id="rId69"/>
    <p:sldId id="650" r:id="rId70"/>
    <p:sldId id="629" r:id="rId71"/>
    <p:sldId id="632" r:id="rId72"/>
    <p:sldId id="633" r:id="rId73"/>
    <p:sldId id="634" r:id="rId74"/>
    <p:sldId id="635" r:id="rId75"/>
    <p:sldId id="268" r:id="rId7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7E09"/>
    <a:srgbClr val="A0AFAE"/>
    <a:srgbClr val="00C8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B1A0B9-385A-4CED-A004-2FFA1F6AEFA2}" v="3" dt="2026-03-23T14:32:50.122"/>
    <p1510:client id="{FB448A14-65D3-41FA-B943-A20EE454D54B}" v="41" dt="2026-03-23T13:33:47.7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ijl, gemiddeld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1" autoAdjust="0"/>
    <p:restoredTop sz="87875" autoAdjust="0"/>
  </p:normalViewPr>
  <p:slideViewPr>
    <p:cSldViewPr snapToGrid="0">
      <p:cViewPr varScale="1">
        <p:scale>
          <a:sx n="55" d="100"/>
          <a:sy n="55" d="100"/>
        </p:scale>
        <p:origin x="130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microsoft.com/office/2015/10/relationships/revisionInfo" Target="revisionInfo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vande\Downloads\GRAFIEKEN%20HANDELAARS%20AARSCHOT(1-67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vande\Downloads\BEVRAGING%20INWONERS%20STAD%20AARSCHOT&#160;(1-77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vande\Downloads\BEVRAGING%20INWONERS%20STAD%20AARSCHOT&#160;(1-772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vande\Downloads\tabel_per_kolom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vande\Downloads\BEVRAGING%20INWONERS%20STAD%20AARSCHOT&#160;(1-772)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NL"/>
              <a:t>Toekomstperspectief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BE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9DE-465B-873F-1255AFCD7478}"/>
              </c:ext>
            </c:extLst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9DE-465B-873F-1255AFCD7478}"/>
              </c:ext>
            </c:extLst>
          </c:dPt>
          <c:dPt>
            <c:idx val="2"/>
            <c:bubble3D val="0"/>
            <c:spPr>
              <a:solidFill>
                <a:srgbClr val="F8526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9DE-465B-873F-1255AFCD7478}"/>
              </c:ext>
            </c:extLst>
          </c:dPt>
          <c:dPt>
            <c:idx val="3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9DE-465B-873F-1255AFCD7478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9DE-465B-873F-1255AFCD7478}"/>
              </c:ext>
            </c:extLst>
          </c:dPt>
          <c:cat>
            <c:strRef>
              <c:f>Toekomstvisie!$A$3:$A$7</c:f>
              <c:strCache>
                <c:ptCount val="5"/>
                <c:pt idx="0">
                  <c:v>Uitbreiden</c:v>
                </c:pt>
                <c:pt idx="1">
                  <c:v>Overlaten</c:v>
                </c:pt>
                <c:pt idx="2">
                  <c:v>Stopzetten</c:v>
                </c:pt>
                <c:pt idx="3">
                  <c:v>Verhuizen naar andere gemeenten</c:v>
                </c:pt>
                <c:pt idx="4">
                  <c:v>Afslanken</c:v>
                </c:pt>
              </c:strCache>
            </c:strRef>
          </c:cat>
          <c:val>
            <c:numRef>
              <c:f>Toekomstvisie!$B$3:$B$7</c:f>
              <c:numCache>
                <c:formatCode>General</c:formatCode>
                <c:ptCount val="5"/>
                <c:pt idx="0">
                  <c:v>46</c:v>
                </c:pt>
                <c:pt idx="1">
                  <c:v>22</c:v>
                </c:pt>
                <c:pt idx="2">
                  <c:v>18</c:v>
                </c:pt>
                <c:pt idx="3">
                  <c:v>10</c:v>
                </c:pt>
                <c:pt idx="4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9DE-465B-873F-1255AFCD74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B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 err="1"/>
              <a:t>Leeftijd</a:t>
            </a:r>
            <a:endParaRPr lang="en-GB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Leeftijd!$A$2:$A$9</c:f>
              <c:strCache>
                <c:ptCount val="8"/>
                <c:pt idx="0">
                  <c:v>Jonger dan 20</c:v>
                </c:pt>
                <c:pt idx="1">
                  <c:v>20 tot 30</c:v>
                </c:pt>
                <c:pt idx="2">
                  <c:v>30 tot 40</c:v>
                </c:pt>
                <c:pt idx="3">
                  <c:v>40 tot 50</c:v>
                </c:pt>
                <c:pt idx="4">
                  <c:v>50 tot 60</c:v>
                </c:pt>
                <c:pt idx="5">
                  <c:v>60 tot 70</c:v>
                </c:pt>
                <c:pt idx="6">
                  <c:v>70 tot 80</c:v>
                </c:pt>
                <c:pt idx="7">
                  <c:v>80 +</c:v>
                </c:pt>
              </c:strCache>
            </c:strRef>
          </c:cat>
          <c:val>
            <c:numRef>
              <c:f>Leeftijd!$B$2:$B$9</c:f>
              <c:numCache>
                <c:formatCode>General</c:formatCode>
                <c:ptCount val="8"/>
                <c:pt idx="0">
                  <c:v>7</c:v>
                </c:pt>
                <c:pt idx="1">
                  <c:v>96</c:v>
                </c:pt>
                <c:pt idx="2">
                  <c:v>169</c:v>
                </c:pt>
                <c:pt idx="3">
                  <c:v>183</c:v>
                </c:pt>
                <c:pt idx="4">
                  <c:v>175</c:v>
                </c:pt>
                <c:pt idx="5">
                  <c:v>121</c:v>
                </c:pt>
                <c:pt idx="6">
                  <c:v>20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18-4A29-AD51-B8B7BDC013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22738848"/>
        <c:axId val="622748928"/>
        <c:axId val="0"/>
      </c:bar3DChart>
      <c:catAx>
        <c:axId val="6227388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622748928"/>
        <c:crosses val="autoZero"/>
        <c:auto val="1"/>
        <c:lblAlgn val="ctr"/>
        <c:lblOffset val="100"/>
        <c:noMultiLvlLbl val="0"/>
      </c:catAx>
      <c:valAx>
        <c:axId val="6227489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622738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 err="1"/>
              <a:t>Geslacht</a:t>
            </a:r>
            <a:endParaRPr lang="en-GB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730-4B10-84B9-F809149281D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730-4B10-84B9-F809149281D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730-4B10-84B9-F809149281DF}"/>
              </c:ext>
            </c:extLst>
          </c:dPt>
          <c:cat>
            <c:strRef>
              <c:f>geslacht!$A$2:$A$4</c:f>
              <c:strCache>
                <c:ptCount val="3"/>
                <c:pt idx="0">
                  <c:v>Vrouw </c:v>
                </c:pt>
                <c:pt idx="1">
                  <c:v>Man </c:v>
                </c:pt>
                <c:pt idx="2">
                  <c:v>Wens niet op te antwoorden </c:v>
                </c:pt>
              </c:strCache>
            </c:strRef>
          </c:cat>
          <c:val>
            <c:numRef>
              <c:f>geslacht!$B$2:$B$4</c:f>
              <c:numCache>
                <c:formatCode>General</c:formatCode>
                <c:ptCount val="3"/>
                <c:pt idx="0">
                  <c:v>545</c:v>
                </c:pt>
                <c:pt idx="1">
                  <c:v>223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730-4B10-84B9-F809149281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'Formuleer hier bijkomende opme'!$A$4:$A$17</c:f>
              <c:strCache>
                <c:ptCount val="14"/>
                <c:pt idx="0">
                  <c:v>Het handelsaanbod in uw stad is voldoende ruim.   </c:v>
                </c:pt>
                <c:pt idx="1">
                  <c:v>De stad neemt voldoende acties om de lokale handel te promoten. </c:v>
                </c:pt>
                <c:pt idx="2">
                  <c:v>De kern van uw stad is voldoende levendig. </c:v>
                </c:pt>
                <c:pt idx="3">
                  <c:v>Er zijn voldoende fietsenstallingen.  </c:v>
                </c:pt>
                <c:pt idx="4">
                  <c:v>De tarieven om te parkeren in Aarschot zijn correct.  </c:v>
                </c:pt>
                <c:pt idx="5">
                  <c:v>De prijzen van de producten op de wekelijkse markt in Aarschot zijn correct. </c:v>
                </c:pt>
                <c:pt idx="6">
                  <c:v>Het handelscentrum van uw stad is veilig en proper. </c:v>
                </c:pt>
                <c:pt idx="7">
                  <c:v>Er worden voldoende activiteiten of evenementen georganiseerd.</c:v>
                </c:pt>
                <c:pt idx="8">
                  <c:v>Het aanbod van producten op de wekelijkse markt in Aarschot is voldoende divers. </c:v>
                </c:pt>
                <c:pt idx="9">
                  <c:v>Er is voldoende parkeerplaats in het handelscentrum van uw stad.</c:v>
                </c:pt>
                <c:pt idx="10">
                  <c:v>De parkeermogelijkheden binnen uw handelscentrum zijn voldoende centraal gelegen.</c:v>
                </c:pt>
                <c:pt idx="11">
                  <c:v>De wekelijkse markt heeft een positieve invloed op de beleving van de stad.  </c:v>
                </c:pt>
                <c:pt idx="12">
                  <c:v>De leegstaande handelspanden geven uw handelscentrum een leeg en dood aanvoelen. </c:v>
                </c:pt>
                <c:pt idx="13">
                  <c:v>De leegstand van handelszaken is zichtbaar.</c:v>
                </c:pt>
              </c:strCache>
            </c:strRef>
          </c:cat>
          <c:val>
            <c:numRef>
              <c:f>'Formuleer hier bijkomende opme'!$B$4:$B$17</c:f>
              <c:numCache>
                <c:formatCode>General</c:formatCode>
                <c:ptCount val="14"/>
                <c:pt idx="0">
                  <c:v>5.37</c:v>
                </c:pt>
                <c:pt idx="1">
                  <c:v>5.9</c:v>
                </c:pt>
                <c:pt idx="2">
                  <c:v>5.99</c:v>
                </c:pt>
                <c:pt idx="3">
                  <c:v>5.99</c:v>
                </c:pt>
                <c:pt idx="4">
                  <c:v>6.77</c:v>
                </c:pt>
                <c:pt idx="5">
                  <c:v>6.87</c:v>
                </c:pt>
                <c:pt idx="6">
                  <c:v>6.89</c:v>
                </c:pt>
                <c:pt idx="7">
                  <c:v>7.02</c:v>
                </c:pt>
                <c:pt idx="8">
                  <c:v>7.11</c:v>
                </c:pt>
                <c:pt idx="9">
                  <c:v>7.37</c:v>
                </c:pt>
                <c:pt idx="10">
                  <c:v>7.37</c:v>
                </c:pt>
                <c:pt idx="11">
                  <c:v>7.46</c:v>
                </c:pt>
                <c:pt idx="12">
                  <c:v>8.0399999999999991</c:v>
                </c:pt>
                <c:pt idx="13">
                  <c:v>8.3699999999999992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99-4F51-8EA7-3E5254099C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75998335"/>
        <c:axId val="176008895"/>
      </c:barChart>
      <c:catAx>
        <c:axId val="17599833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BE"/>
          </a:p>
        </c:txPr>
        <c:crossAx val="176008895"/>
        <c:crosses val="autoZero"/>
        <c:auto val="1"/>
        <c:lblAlgn val="ctr"/>
        <c:lblOffset val="100"/>
        <c:noMultiLvlLbl val="0"/>
      </c:catAx>
      <c:valAx>
        <c:axId val="1760088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BE"/>
          </a:p>
        </c:txPr>
        <c:crossAx val="17599833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B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err="1"/>
              <a:t>Leeftijd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22738848"/>
        <c:axId val="622748928"/>
        <c:axId val="0"/>
      </c:bar3DChart>
      <c:catAx>
        <c:axId val="6227388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622748928"/>
        <c:crosses val="autoZero"/>
        <c:auto val="1"/>
        <c:lblAlgn val="ctr"/>
        <c:lblOffset val="100"/>
        <c:noMultiLvlLbl val="0"/>
      </c:catAx>
      <c:valAx>
        <c:axId val="6227489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622738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3T14:32:49.6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3709 0 24466,'-3708'2594'0,"19918"-2594"0,-12501-2594 0,-19920 2594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3T14:32:51.2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ACED01-1AA6-4747-AFFD-8D20F9FB6CB8}" type="datetimeFigureOut">
              <a:rPr lang="nl-BE" smtClean="0"/>
              <a:t>14/04/2026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89F91E-C810-4F0B-B493-F6835013300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37676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0B4AB-FB7E-4055-A8D0-E3AC58A60D26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87963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708025" y="744538"/>
            <a:ext cx="5378450" cy="3724275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061A06-A002-468B-A529-852D1BD40396}" type="slidenum">
              <a:rPr lang="nl-BE" smtClean="0"/>
              <a:t>71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459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E91-DCD8-4216-AA39-1C2D372D1A7F}" type="datetime1">
              <a:rPr lang="nl-BE" smtClean="0"/>
              <a:t>14/04/2026</a:t>
            </a:fld>
            <a:endParaRPr lang="nl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58763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F06B-34AC-4090-8C15-681F098CF6CE}" type="datetime1">
              <a:rPr lang="nl-BE" smtClean="0"/>
              <a:t>14/04/2026</a:t>
            </a:fld>
            <a:endParaRPr lang="nl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43394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8BE4-A30D-4FFF-98B1-A5771D1DD73B}" type="datetime1">
              <a:rPr lang="nl-BE" smtClean="0"/>
              <a:t>14/04/2026</a:t>
            </a:fld>
            <a:endParaRPr lang="nl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3991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5C4AB-AC15-403A-AFE6-E1A2CAF23BB6}" type="datetime1">
              <a:rPr lang="nl-BE" smtClean="0"/>
              <a:t>14/04/2026</a:t>
            </a:fld>
            <a:endParaRPr lang="nl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68020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F966D-318E-460C-9845-9FD9F647FD7C}" type="datetime1">
              <a:rPr lang="nl-BE" smtClean="0"/>
              <a:t>14/04/2026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26917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A970B-5CFF-48A3-9A1B-D487C13D405B}" type="datetime1">
              <a:rPr lang="nl-BE" smtClean="0"/>
              <a:t>14/04/2026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02332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34D10-B89C-477E-99DF-5898D3E694DA}" type="datetime1">
              <a:rPr lang="nl-BE" smtClean="0"/>
              <a:t>14/04/2026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2343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A008E-0BC4-45F9-B775-1180F8473A3E}" type="datetime1">
              <a:rPr lang="nl-BE" smtClean="0"/>
              <a:t>14/04/2026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2919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44BC-636E-448D-8246-E9E50D80D7E8}" type="datetime1">
              <a:rPr lang="nl-BE" smtClean="0"/>
              <a:t>14/04/2026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973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D3CE8-E735-4C74-93F2-9753E03F77E2}" type="datetime1">
              <a:rPr lang="nl-BE" smtClean="0"/>
              <a:t>14/04/2026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0062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1C6C-B639-4B3C-98E1-A69FF63404B7}" type="datetime1">
              <a:rPr lang="nl-BE" smtClean="0"/>
              <a:t>14/04/2026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7635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A6DC9-5FFE-4A4D-9B10-075D82B398FD}" type="datetime1">
              <a:rPr lang="nl-BE" smtClean="0"/>
              <a:t>14/04/2026</a:t>
            </a:fld>
            <a:endParaRPr lang="nl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2A8F7-B326-4547-90A2-4149C4343BF0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29929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customXml" Target="../ink/ink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9906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noProof="0" dirty="0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noProof="0" dirty="0"/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noProof="0" dirty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noProof="0" dirty="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EE8C17B-1800-4B53-854F-D0031745CA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1036" y="1120676"/>
            <a:ext cx="5704980" cy="2308324"/>
          </a:xfrm>
        </p:spPr>
        <p:txBody>
          <a:bodyPr>
            <a:normAutofit/>
          </a:bodyPr>
          <a:lstStyle/>
          <a:p>
            <a:pPr algn="l"/>
            <a:r>
              <a:rPr lang="nl-BE" noProof="0" dirty="0">
                <a:solidFill>
                  <a:schemeClr val="bg1"/>
                </a:solidFill>
              </a:rPr>
              <a:t>Detailhandelsplan</a:t>
            </a:r>
            <a:br>
              <a:rPr lang="nl-BE" noProof="0" dirty="0">
                <a:solidFill>
                  <a:schemeClr val="bg1"/>
                </a:solidFill>
              </a:rPr>
            </a:br>
            <a:r>
              <a:rPr lang="nl-BE" noProof="0" dirty="0">
                <a:solidFill>
                  <a:schemeClr val="bg1"/>
                </a:solidFill>
              </a:rPr>
              <a:t>Aarschot </a:t>
            </a:r>
          </a:p>
        </p:txBody>
      </p:sp>
      <p:sp>
        <p:nvSpPr>
          <p:cNvPr id="12" name="Tijdelijke aanduiding voor voettekst 11">
            <a:extLst>
              <a:ext uri="{FF2B5EF4-FFF2-40B4-BE49-F238E27FC236}">
                <a16:creationId xmlns:a16="http://schemas.microsoft.com/office/drawing/2014/main" id="{D6DED7F0-16BD-4A7E-89BA-EAC3B3891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86016" y="6025942"/>
            <a:ext cx="2841526" cy="365125"/>
          </a:xfrm>
        </p:spPr>
        <p:txBody>
          <a:bodyPr>
            <a:normAutofit/>
          </a:bodyPr>
          <a:lstStyle/>
          <a:p>
            <a:pPr algn="r">
              <a:spcAft>
                <a:spcPts val="600"/>
              </a:spcAft>
            </a:pPr>
            <a:r>
              <a:rPr lang="nl-BE" sz="900" noProof="0">
                <a:solidFill>
                  <a:schemeClr val="bg1">
                    <a:alpha val="60000"/>
                  </a:schemeClr>
                </a:solidFill>
              </a:rPr>
              <a:t>Detailhandelsplan Aarschot 2026</a:t>
            </a:r>
            <a:endParaRPr lang="nl-BE" sz="900" noProof="0" dirty="0">
              <a:solidFill>
                <a:schemeClr val="bg1">
                  <a:alpha val="60000"/>
                </a:schemeClr>
              </a:solidFill>
            </a:endParaRPr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877F97E-2B19-6AF0-1490-DE6F7C2A6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63229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noProof="0" dirty="0"/>
              <a:t>Inleiding Detailhandelscoaching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>
          <a:xfrm>
            <a:off x="777804" y="1853185"/>
            <a:ext cx="8445356" cy="376714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nl-BE" b="0" noProof="0" dirty="0"/>
          </a:p>
          <a:p>
            <a:pPr algn="ctr"/>
            <a:endParaRPr lang="nl-BE" noProof="0" dirty="0"/>
          </a:p>
          <a:p>
            <a:pPr marL="0" indent="0" algn="ctr">
              <a:buNone/>
            </a:pPr>
            <a:r>
              <a:rPr lang="nl-BE" b="0" noProof="0" dirty="0">
                <a:solidFill>
                  <a:schemeClr val="accent3"/>
                </a:solidFill>
              </a:rPr>
              <a:t>De detailhandelscoach werkt in opdracht van </a:t>
            </a:r>
            <a:r>
              <a:rPr lang="nl-BE" noProof="0" dirty="0">
                <a:solidFill>
                  <a:schemeClr val="accent3"/>
                </a:solidFill>
              </a:rPr>
              <a:t>een</a:t>
            </a:r>
            <a:r>
              <a:rPr lang="nl-BE" b="0" noProof="0" dirty="0">
                <a:solidFill>
                  <a:schemeClr val="accent3"/>
                </a:solidFill>
              </a:rPr>
              <a:t> </a:t>
            </a:r>
            <a:r>
              <a:rPr lang="nl-BE" noProof="0" dirty="0">
                <a:solidFill>
                  <a:schemeClr val="accent3"/>
                </a:solidFill>
              </a:rPr>
              <a:t>of meerdere gemeenten</a:t>
            </a:r>
            <a:r>
              <a:rPr lang="nl-BE" b="0" noProof="0" dirty="0">
                <a:solidFill>
                  <a:schemeClr val="accent3"/>
                </a:solidFill>
              </a:rPr>
              <a:t>, en werkt vooral de </a:t>
            </a:r>
            <a:r>
              <a:rPr lang="nl-BE" noProof="0" dirty="0">
                <a:solidFill>
                  <a:schemeClr val="accent3"/>
                </a:solidFill>
              </a:rPr>
              <a:t>complexere detailhandelsvraagstukken</a:t>
            </a:r>
            <a:r>
              <a:rPr lang="nl-BE" b="0" noProof="0" dirty="0">
                <a:solidFill>
                  <a:schemeClr val="accent3"/>
                </a:solidFill>
              </a:rPr>
              <a:t> uit. De coach doorloopt samen met de schepenen, ambtenaren en handelaars een traject op maat van je stad of gemeente.</a:t>
            </a:r>
          </a:p>
          <a:p>
            <a:pPr marL="0" indent="0" algn="ctr">
              <a:buNone/>
            </a:pPr>
            <a:endParaRPr lang="nl-BE" b="0" noProof="0" dirty="0">
              <a:solidFill>
                <a:schemeClr val="accent3"/>
              </a:solidFill>
            </a:endParaRPr>
          </a:p>
          <a:p>
            <a:pPr marL="0" indent="0" algn="ctr">
              <a:buNone/>
            </a:pPr>
            <a:r>
              <a:rPr lang="nl-BE" b="0" noProof="0" dirty="0">
                <a:solidFill>
                  <a:schemeClr val="accent3"/>
                </a:solidFill>
              </a:rPr>
              <a:t>Dit </a:t>
            </a:r>
            <a:r>
              <a:rPr lang="nl-BE" b="0" noProof="0" dirty="0" err="1">
                <a:solidFill>
                  <a:schemeClr val="accent3"/>
                </a:solidFill>
              </a:rPr>
              <a:t>kàn</a:t>
            </a:r>
            <a:r>
              <a:rPr lang="nl-BE" b="0" noProof="0" dirty="0">
                <a:solidFill>
                  <a:schemeClr val="accent3"/>
                </a:solidFill>
              </a:rPr>
              <a:t> een detailhandelsplan zijn, maar ook andere vraagstukken kunnen aan bod komen. </a:t>
            </a:r>
          </a:p>
        </p:txBody>
      </p:sp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27E1747D-2F39-4571-B3DC-EBBE0D828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702F0470-3A27-4071-9B72-0335D8A27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2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2652718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116" y="554152"/>
            <a:ext cx="466552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11621" y="1289765"/>
            <a:ext cx="2966519" cy="4270963"/>
          </a:xfrm>
        </p:spPr>
        <p:txBody>
          <a:bodyPr anchor="ctr">
            <a:normAutofit/>
          </a:bodyPr>
          <a:lstStyle/>
          <a:p>
            <a:pPr algn="ctr"/>
            <a:r>
              <a:rPr lang="nl-BE" sz="2400" noProof="0" dirty="0">
                <a:solidFill>
                  <a:srgbClr val="FFFFFF"/>
                </a:solidFill>
              </a:rPr>
              <a:t>Opzet Detailhandelscoaching VL-B</a:t>
            </a:r>
          </a:p>
        </p:txBody>
      </p:sp>
      <p:sp>
        <p:nvSpPr>
          <p:cNvPr id="14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2838" y="374394"/>
            <a:ext cx="139356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16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963" y="1084507"/>
            <a:ext cx="12800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16501" y="518400"/>
            <a:ext cx="3876931" cy="5837949"/>
          </a:xfrm>
        </p:spPr>
        <p:txBody>
          <a:bodyPr anchor="ctr">
            <a:normAutofit/>
          </a:bodyPr>
          <a:lstStyle/>
          <a:p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Vanuit nood en vraag </a:t>
            </a:r>
            <a:r>
              <a:rPr lang="nl-BE" sz="1800" b="0" noProof="0" dirty="0">
                <a:solidFill>
                  <a:schemeClr val="tx1">
                    <a:alpha val="80000"/>
                  </a:schemeClr>
                </a:solidFill>
              </a:rPr>
              <a:t>van de gemeente</a:t>
            </a:r>
          </a:p>
          <a:p>
            <a:r>
              <a:rPr lang="nl-BE" sz="1800" b="0" noProof="0" dirty="0">
                <a:solidFill>
                  <a:schemeClr val="tx1">
                    <a:alpha val="80000"/>
                  </a:schemeClr>
                </a:solidFill>
              </a:rPr>
              <a:t>Op zoek naar </a:t>
            </a:r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oorzaak specifieke detailhandelsproblematiek</a:t>
            </a:r>
          </a:p>
          <a:p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Begeleiding op maat</a:t>
            </a:r>
            <a:r>
              <a:rPr lang="nl-BE" sz="1800" b="0" noProof="0" dirty="0">
                <a:solidFill>
                  <a:schemeClr val="tx1">
                    <a:alpha val="80000"/>
                  </a:schemeClr>
                </a:solidFill>
              </a:rPr>
              <a:t> van Vlaams-Brabantse gemeenten</a:t>
            </a:r>
          </a:p>
          <a:p>
            <a:r>
              <a:rPr lang="nl-BE" sz="1800" b="0" noProof="0" dirty="0">
                <a:solidFill>
                  <a:schemeClr val="tx1">
                    <a:alpha val="80000"/>
                  </a:schemeClr>
                </a:solidFill>
              </a:rPr>
              <a:t>Opstellen van een </a:t>
            </a:r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concreet actieplan</a:t>
            </a:r>
          </a:p>
          <a:p>
            <a:endParaRPr lang="nl-BE" sz="1800" noProof="0" dirty="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  <a:sym typeface="Wingdings" panose="05000000000000000000" pitchFamily="2" charset="2"/>
              </a:rPr>
              <a:t> Opmaak van een detailhandelsvisie, een strategisch commercieel plan en de afbakening van het kernwinkelgebied</a:t>
            </a:r>
            <a:endParaRPr lang="nl-BE" sz="1800" noProof="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662D56B-E8EE-4A71-B426-4D35CFC00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7972343" y="1591485"/>
            <a:ext cx="288282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nl-BE" noProof="0">
                <a:solidFill>
                  <a:schemeClr val="tx1">
                    <a:alpha val="60000"/>
                  </a:schemeClr>
                </a:solidFill>
              </a:rPr>
              <a:t>Detailhandelsplan Aarschot 2026</a:t>
            </a:r>
            <a:endParaRPr lang="nl-BE" noProof="0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8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17194" y="5751820"/>
            <a:ext cx="9134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35DBFDF-91D2-4C56-8351-AF495325D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1A02A8F7-B326-4547-90A2-4149C4343BF0}" type="slidenum">
              <a:rPr lang="nl-BE" noProof="0">
                <a:solidFill>
                  <a:schemeClr val="tx1">
                    <a:alpha val="60000"/>
                  </a:schemeClr>
                </a:solidFill>
              </a:rPr>
              <a:pPr>
                <a:spcAft>
                  <a:spcPts val="600"/>
                </a:spcAft>
              </a:pPr>
              <a:t>3</a:t>
            </a:fld>
            <a:endParaRPr lang="nl-BE" noProof="0" dirty="0">
              <a:solidFill>
                <a:schemeClr val="tx1">
                  <a:alpha val="60000"/>
                </a:schemeClr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13756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8581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116" y="554152"/>
            <a:ext cx="466552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11621" y="1289765"/>
            <a:ext cx="2966519" cy="4270963"/>
          </a:xfrm>
        </p:spPr>
        <p:txBody>
          <a:bodyPr anchor="ctr">
            <a:normAutofit/>
          </a:bodyPr>
          <a:lstStyle/>
          <a:p>
            <a:pPr algn="ctr"/>
            <a:r>
              <a:rPr lang="nl-BE" sz="2400" noProof="0" dirty="0">
                <a:solidFill>
                  <a:srgbClr val="FFFFFF"/>
                </a:solidFill>
              </a:rPr>
              <a:t>Doel Detailhandelscoaching VL-B</a:t>
            </a:r>
          </a:p>
        </p:txBody>
      </p:sp>
      <p:sp>
        <p:nvSpPr>
          <p:cNvPr id="14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2838" y="374394"/>
            <a:ext cx="139356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16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963" y="1084507"/>
            <a:ext cx="12800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16501" y="518400"/>
            <a:ext cx="3876931" cy="58379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Scheppen van kader voor: </a:t>
            </a:r>
          </a:p>
          <a:p>
            <a:pPr lvl="1"/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Toekomstige beslissingen en beleid</a:t>
            </a:r>
          </a:p>
          <a:p>
            <a:pPr lvl="1"/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Initiatieven met betrekking tot detailhandel </a:t>
            </a:r>
          </a:p>
          <a:p>
            <a:pPr lvl="1"/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Het beter betrekken van de lokale handelaars en stakeholders</a:t>
            </a:r>
          </a:p>
          <a:p>
            <a:pPr lvl="1"/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Beleid afgestemd op bovenlokale context</a:t>
            </a:r>
          </a:p>
          <a:p>
            <a:pPr lvl="1"/>
            <a:endParaRPr lang="nl-BE" sz="1800" noProof="0" dirty="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nl-BE" sz="1800" noProof="0" dirty="0">
                <a:solidFill>
                  <a:schemeClr val="tx1">
                    <a:alpha val="80000"/>
                  </a:schemeClr>
                </a:solidFill>
              </a:rPr>
              <a:t>Provincie waakt over uitvoering van de actieplannen en stuurt bij waar nodig </a:t>
            </a:r>
          </a:p>
          <a:p>
            <a:pPr lvl="1"/>
            <a:endParaRPr lang="nl-BE" sz="1800" noProof="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C517E2-8491-4364-B3E8-307BD7A43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7972343" y="1591485"/>
            <a:ext cx="288282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nl-BE" noProof="0">
                <a:solidFill>
                  <a:schemeClr val="tx1">
                    <a:alpha val="60000"/>
                  </a:schemeClr>
                </a:solidFill>
              </a:rPr>
              <a:t>Detailhandelsplan Aarschot 2026</a:t>
            </a:r>
            <a:endParaRPr lang="nl-BE" noProof="0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8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17194" y="5751820"/>
            <a:ext cx="9134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FA09A2E-8D85-48D4-97CC-8F42B261E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1A02A8F7-B326-4547-90A2-4149C4343BF0}" type="slidenum">
              <a:rPr lang="nl-BE" noProof="0">
                <a:solidFill>
                  <a:schemeClr val="tx1">
                    <a:alpha val="60000"/>
                  </a:schemeClr>
                </a:solidFill>
              </a:rPr>
              <a:pPr>
                <a:spcAft>
                  <a:spcPts val="600"/>
                </a:spcAft>
              </a:pPr>
              <a:t>4</a:t>
            </a:fld>
            <a:endParaRPr lang="nl-BE" noProof="0" dirty="0">
              <a:solidFill>
                <a:schemeClr val="tx1">
                  <a:alpha val="60000"/>
                </a:schemeClr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13756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3346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3523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788631" y="1788629"/>
            <a:ext cx="6858000" cy="3280742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788631" y="1798766"/>
            <a:ext cx="6857999" cy="3280744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89377" y="3966633"/>
            <a:ext cx="2501979" cy="3280746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407661" y="969718"/>
            <a:ext cx="3169039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 noProof="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788638" y="1778490"/>
            <a:ext cx="6858003" cy="3280741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79211" y="586855"/>
            <a:ext cx="2601110" cy="3387497"/>
          </a:xfrm>
        </p:spPr>
        <p:txBody>
          <a:bodyPr anchor="b">
            <a:normAutofit/>
          </a:bodyPr>
          <a:lstStyle/>
          <a:p>
            <a:pPr algn="r"/>
            <a:r>
              <a:rPr lang="nl-BE" sz="3600" noProof="0" dirty="0">
                <a:solidFill>
                  <a:srgbClr val="FFFFFF"/>
                </a:solidFill>
              </a:rPr>
              <a:t>Acties gevraagd door Aarschot 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BC9FA10-81FA-4E09-9FB7-68BD0565E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485900" y="1984248"/>
            <a:ext cx="3343275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nl-BE" sz="1000" noProof="0">
                <a:solidFill>
                  <a:srgbClr val="FFFFFF"/>
                </a:solidFill>
              </a:rPr>
              <a:t>Detailhandelsplan Aarschot 2026</a:t>
            </a:r>
            <a:endParaRPr lang="nl-BE" sz="1000" noProof="0" dirty="0">
              <a:solidFill>
                <a:srgbClr val="FFFFFF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908335" y="649480"/>
            <a:ext cx="5326219" cy="5546047"/>
          </a:xfrm>
        </p:spPr>
        <p:txBody>
          <a:bodyPr anchor="ctr">
            <a:normAutofit fontScale="77500" lnSpcReduction="20000"/>
          </a:bodyPr>
          <a:lstStyle/>
          <a:p>
            <a:pPr lvl="0"/>
            <a:r>
              <a:rPr lang="nl-BE" dirty="0"/>
              <a:t>Nieuwe afbakening van het kernwinkelgebied;</a:t>
            </a:r>
          </a:p>
          <a:p>
            <a:pPr lvl="0"/>
            <a:r>
              <a:rPr lang="nl-BE" dirty="0"/>
              <a:t>Spanningsveld handelskern en periferie, en afwegingskader hieromtrent;</a:t>
            </a:r>
          </a:p>
          <a:p>
            <a:pPr lvl="0"/>
            <a:r>
              <a:rPr lang="nl-BE" dirty="0"/>
              <a:t>Hoe in te spelen op nieuwe trends inzake </a:t>
            </a:r>
            <a:r>
              <a:rPr lang="nl-BE" dirty="0" err="1"/>
              <a:t>retail</a:t>
            </a:r>
            <a:r>
              <a:rPr lang="nl-BE" dirty="0"/>
              <a:t> en consumentengedrag (toenemende mobiliteit, vergrijzing, e-commerce, …)?;</a:t>
            </a:r>
          </a:p>
          <a:p>
            <a:pPr lvl="0"/>
            <a:r>
              <a:rPr lang="nl-BE" dirty="0"/>
              <a:t>Hoe kunnen toerisme en middenstand (incl. markten) elkaar op de meest efficiënte wijze versterken?;</a:t>
            </a:r>
          </a:p>
          <a:p>
            <a:pPr lvl="0"/>
            <a:r>
              <a:rPr lang="nl-BE" dirty="0"/>
              <a:t>Hoe de toenemende leegstand binnen het kernwinkelgebied terugdringen?;</a:t>
            </a:r>
          </a:p>
          <a:p>
            <a:pPr lvl="0"/>
            <a:r>
              <a:rPr lang="nl-BE" dirty="0"/>
              <a:t>Hoe een vernieuwing en uitbreiding van het winkelaanbod stimuleren?;</a:t>
            </a:r>
          </a:p>
          <a:p>
            <a:pPr lvl="0"/>
            <a:r>
              <a:rPr lang="nl-BE" dirty="0"/>
              <a:t>Mobiliteit, bereikbaarheid en parkeren in de winkelstraten, …;</a:t>
            </a:r>
          </a:p>
          <a:p>
            <a:pPr lvl="0"/>
            <a:r>
              <a:rPr lang="nl-BE" dirty="0"/>
              <a:t>Beleving en sfeer,…</a:t>
            </a:r>
          </a:p>
          <a:p>
            <a:pPr marL="800100" lvl="2" indent="0">
              <a:buNone/>
            </a:pPr>
            <a:endParaRPr lang="nl-BE" sz="1800" b="0" noProof="0" dirty="0"/>
          </a:p>
          <a:p>
            <a:pPr marL="0" indent="0">
              <a:buNone/>
            </a:pPr>
            <a:endParaRPr lang="nl-BE" sz="1800" noProof="0" dirty="0"/>
          </a:p>
          <a:p>
            <a:pPr marL="0" indent="0">
              <a:buNone/>
            </a:pPr>
            <a:endParaRPr lang="nl-BE" sz="1800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33D539A-E967-4CCC-81FB-C8D6EBD50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09760" y="6455664"/>
            <a:ext cx="36404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1A02A8F7-B326-4547-90A2-4149C4343BF0}" type="slidenum">
              <a:rPr lang="nl-BE" sz="1000" noProof="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5</a:t>
            </a:fld>
            <a:endParaRPr lang="nl-BE" sz="1000" noProof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290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B7169B8-2507-43F4-A148-FA791CD9C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1036" y="381934"/>
            <a:ext cx="4271964" cy="5181523"/>
          </a:xfrm>
        </p:spPr>
        <p:txBody>
          <a:bodyPr anchor="b">
            <a:normAutofit/>
          </a:bodyPr>
          <a:lstStyle/>
          <a:p>
            <a:r>
              <a:rPr lang="nl-BE" sz="7200" noProof="0" dirty="0"/>
              <a:t>Opbouw standaard-coaching traject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6692" y="373056"/>
            <a:ext cx="0" cy="6476066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9786" y="740316"/>
            <a:ext cx="11296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1295" y="969611"/>
            <a:ext cx="74049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18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7160" y="1484755"/>
            <a:ext cx="103767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nl-BE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873596" y="698643"/>
            <a:ext cx="3351366" cy="5301467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nl-BE" sz="1300" noProof="0" dirty="0">
                <a:solidFill>
                  <a:schemeClr val="tx1">
                    <a:alpha val="80000"/>
                  </a:schemeClr>
                </a:solidFill>
              </a:rPr>
              <a:t>stappen in het coaching traject:</a:t>
            </a:r>
          </a:p>
          <a:p>
            <a:pPr marL="0" indent="0">
              <a:buNone/>
            </a:pPr>
            <a:endParaRPr lang="nl-BE" sz="1300" noProof="0" dirty="0">
              <a:solidFill>
                <a:schemeClr val="tx1">
                  <a:alpha val="80000"/>
                </a:schemeClr>
              </a:solidFill>
            </a:endParaRP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Aanvraagformulier met probleemomschrijving</a:t>
            </a: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Intake gesprek</a:t>
            </a: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Opmaak contract</a:t>
            </a: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Startvergadering</a:t>
            </a: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Analysefase die resulteert in opstellen SWOT</a:t>
            </a: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Opmaak detailhandelsvisie</a:t>
            </a: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Afbakening kernwinkelgebied (Optioneel) </a:t>
            </a: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Vertaling van de analyse en toekomstvisie in een actieplan</a:t>
            </a:r>
          </a:p>
          <a:p>
            <a:pPr marL="1257300" lvl="2" indent="-457200">
              <a:buFont typeface="+mj-lt"/>
              <a:buAutoNum type="arabicPeriod"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Eindrapport </a:t>
            </a:r>
          </a:p>
          <a:p>
            <a:pPr marL="1257300" lvl="2" indent="-457200">
              <a:buFont typeface="+mj-lt"/>
              <a:buAutoNum type="arabicPeriod"/>
            </a:pPr>
            <a:endParaRPr lang="nl-BE" sz="1300" b="0" noProof="0" dirty="0">
              <a:solidFill>
                <a:schemeClr val="tx1">
                  <a:alpha val="80000"/>
                </a:schemeClr>
              </a:solidFill>
            </a:endParaRPr>
          </a:p>
          <a:p>
            <a:pPr marL="1257300" lvl="2" indent="-457200">
              <a:buFont typeface="+mj-lt"/>
              <a:buAutoNum type="arabicPeriod"/>
            </a:pPr>
            <a:r>
              <a:rPr lang="nl-BE" sz="1300" noProof="0" dirty="0">
                <a:solidFill>
                  <a:schemeClr val="tx1">
                    <a:alpha val="80000"/>
                  </a:schemeClr>
                </a:solidFill>
              </a:rPr>
              <a:t>Opvolging van de resultaten door de provincie</a:t>
            </a:r>
            <a:endParaRPr lang="nl-BE" sz="1300" b="0" noProof="0" dirty="0">
              <a:solidFill>
                <a:schemeClr val="tx1">
                  <a:alpha val="80000"/>
                </a:schemeClr>
              </a:solidFill>
            </a:endParaRPr>
          </a:p>
          <a:p>
            <a:pPr marL="800100" lvl="2" indent="0">
              <a:buNone/>
            </a:pPr>
            <a:r>
              <a:rPr lang="nl-BE" sz="1300" b="0" noProof="0" dirty="0">
                <a:solidFill>
                  <a:schemeClr val="tx1">
                    <a:alpha val="80000"/>
                  </a:schemeClr>
                </a:solidFill>
              </a:rPr>
              <a:t> </a:t>
            </a:r>
          </a:p>
          <a:p>
            <a:pPr marL="0" indent="0">
              <a:buNone/>
            </a:pPr>
            <a:endParaRPr lang="nl-BE" sz="1300" noProof="0" dirty="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nl-BE" sz="1300" noProof="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2DD8CBF-9698-49D0-8C91-D48DB07E5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nl-BE" noProof="0">
                <a:solidFill>
                  <a:schemeClr val="tx1">
                    <a:alpha val="60000"/>
                  </a:schemeClr>
                </a:solidFill>
              </a:rPr>
              <a:t>Detailhandelsplan Aarschot 2026</a:t>
            </a:r>
            <a:endParaRPr lang="nl-BE" noProof="0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A1EDC10-789E-4668-BC89-CFABCE5B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1A02A8F7-B326-4547-90A2-4149C4343BF0}" type="slidenum">
              <a:rPr lang="nl-BE" noProof="0">
                <a:solidFill>
                  <a:schemeClr val="tx1">
                    <a:alpha val="60000"/>
                  </a:schemeClr>
                </a:solidFill>
              </a:rPr>
              <a:pPr>
                <a:spcAft>
                  <a:spcPts val="600"/>
                </a:spcAft>
              </a:pPr>
              <a:t>6</a:t>
            </a:fld>
            <a:endParaRPr lang="nl-BE" noProof="0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58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noProof="0" dirty="0"/>
              <a:t>Nazorg en vervolg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0922" y="1960102"/>
            <a:ext cx="9885310" cy="4183369"/>
          </a:xfrm>
        </p:spPr>
        <p:txBody>
          <a:bodyPr>
            <a:normAutofit/>
          </a:bodyPr>
          <a:lstStyle/>
          <a:p>
            <a:pPr lvl="2" indent="-342900"/>
            <a:r>
              <a:rPr lang="nl-BE" noProof="0" dirty="0"/>
              <a:t>Actielijst met projecten ter ondersteuning/ uitbouw van de handel in uw gemeente</a:t>
            </a:r>
          </a:p>
          <a:p>
            <a:pPr lvl="2" indent="-342900"/>
            <a:endParaRPr lang="nl-BE" b="0" noProof="0" dirty="0"/>
          </a:p>
          <a:p>
            <a:pPr lvl="2" indent="-342900"/>
            <a:r>
              <a:rPr lang="nl-BE" noProof="0" dirty="0"/>
              <a:t>Subsidiereglement ter ondersteuning van de acties </a:t>
            </a:r>
          </a:p>
          <a:p>
            <a:pPr lvl="3" indent="-342900"/>
            <a:r>
              <a:rPr lang="nl-BE" noProof="0" dirty="0"/>
              <a:t>! Meer subsidie mogelijkheden </a:t>
            </a:r>
            <a:r>
              <a:rPr lang="nl-BE" noProof="0" dirty="0" err="1"/>
              <a:t>owv</a:t>
            </a:r>
            <a:r>
              <a:rPr lang="nl-BE" noProof="0" dirty="0"/>
              <a:t> coaching traject</a:t>
            </a:r>
          </a:p>
          <a:p>
            <a:pPr lvl="2" indent="-342900"/>
            <a:endParaRPr lang="nl-BE" b="0" noProof="0" dirty="0"/>
          </a:p>
          <a:p>
            <a:pPr marL="0" indent="0">
              <a:buNone/>
            </a:pPr>
            <a:endParaRPr lang="nl-BE" noProof="0" dirty="0"/>
          </a:p>
          <a:p>
            <a:pPr marL="0" indent="0" algn="ctr">
              <a:buNone/>
            </a:pPr>
            <a:endParaRPr lang="nl-BE" noProof="0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272287A-B82C-4D5A-8375-5B64F8E63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FCE6C57-4108-4093-87BE-93937E150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7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153569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2A0FC5-9CDC-462E-A921-536D97287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492" y="501083"/>
            <a:ext cx="8023860" cy="1356360"/>
          </a:xfrm>
        </p:spPr>
        <p:txBody>
          <a:bodyPr/>
          <a:lstStyle/>
          <a:p>
            <a:r>
              <a:rPr lang="nl-BE" noProof="0" dirty="0"/>
              <a:t>Wat is een detailhandelsplan?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587C1B1-A38A-4247-8799-58C1B264A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9386" y="1625103"/>
            <a:ext cx="8021707" cy="4038600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nl-BE" noProof="0" dirty="0"/>
              <a:t>Analyse en studiedocument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Historisch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Actueel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toekomstgericht</a:t>
            </a:r>
          </a:p>
          <a:p>
            <a:r>
              <a:rPr lang="nl-BE" noProof="0" dirty="0"/>
              <a:t>Beleidsinstrument </a:t>
            </a:r>
          </a:p>
          <a:p>
            <a:pPr lvl="1"/>
            <a:r>
              <a:rPr lang="nl-BE"/>
              <a:t>Meerjarenvisie</a:t>
            </a:r>
            <a:r>
              <a:rPr lang="nl-BE" noProof="0" dirty="0"/>
              <a:t> met kernversterkende acties en initiatieven</a:t>
            </a:r>
            <a:endParaRPr lang="nl-BE" noProof="0" dirty="0">
              <a:ea typeface="Calibri"/>
              <a:cs typeface="Calibri"/>
            </a:endParaRP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Leidraad voor vergunningsaanvragen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Argumentatie voor beoordeling van besluitvorming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Sturingsmiddel met het oog op de (economische) leefbaarheid van de kernen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Houvast bij budgetbeslissingen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Middel om de handelaars &amp; het gemeentebestuur bij elkaar te brengen </a:t>
            </a:r>
          </a:p>
          <a:p>
            <a:pPr lvl="1"/>
            <a:endParaRPr lang="nl-BE" noProof="0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EA60B38-E035-46AE-BBA7-540AC52D4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B366FA5-3CC2-428D-AEF0-B0F15F3DE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8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1628397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2A0FC5-9CDC-462E-A921-536D97287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871" y="558862"/>
            <a:ext cx="8023860" cy="1356360"/>
          </a:xfrm>
        </p:spPr>
        <p:txBody>
          <a:bodyPr/>
          <a:lstStyle/>
          <a:p>
            <a:r>
              <a:rPr lang="nl-BE" noProof="0" dirty="0"/>
              <a:t>Waarom een detailhandelsplan?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587C1B1-A38A-4247-8799-58C1B264A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234" y="1600888"/>
            <a:ext cx="8883978" cy="4038600"/>
          </a:xfrm>
        </p:spPr>
        <p:txBody>
          <a:bodyPr>
            <a:normAutofit lnSpcReduction="10000"/>
          </a:bodyPr>
          <a:lstStyle/>
          <a:p>
            <a:pPr lvl="1"/>
            <a:r>
              <a:rPr lang="nl-BE" noProof="0" dirty="0">
                <a:solidFill>
                  <a:schemeClr val="tx1"/>
                </a:solidFill>
              </a:rPr>
              <a:t>Toekomstvisie vastleggen 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Bestendigen van toegankelijk aanbod in alle kernen 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Ondersteunen van handelskernen op een gestructureerde en duidelijke manier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Te grote versnippering van winkelaanbod tegengaan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Vermijden van ongebreidelde aantasting van de open ruimte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Signalerende functie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Houvast geven bij locatiebeslissingen en bedrijfsvoering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Kader schetsen voor aftoetsen nieuwe ontwikkelingen </a:t>
            </a:r>
          </a:p>
          <a:p>
            <a:pPr lvl="1"/>
            <a:r>
              <a:rPr lang="nl-BE" noProof="0" dirty="0">
                <a:solidFill>
                  <a:schemeClr val="tx1"/>
                </a:solidFill>
              </a:rPr>
              <a:t>Brug vormen naar verwante beleidsdomeinen zoals ruimtelijke ordening, mobiliteit &amp; toerisme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EA60B38-E035-46AE-BBA7-540AC52D4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B366FA5-3CC2-428D-AEF0-B0F15F3DE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9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2032049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5843FE-ED1C-4A5B-8C0A-D869FF2A9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107" y="354985"/>
            <a:ext cx="8023860" cy="1356360"/>
          </a:xfrm>
        </p:spPr>
        <p:txBody>
          <a:bodyPr/>
          <a:lstStyle/>
          <a:p>
            <a:r>
              <a:rPr lang="nl-BE" noProof="0" dirty="0"/>
              <a:t>Werking DHP &amp; IHB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11E73CC-48BA-4103-9F99-A1F2B4EA0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430" y="1594318"/>
            <a:ext cx="8967151" cy="4561840"/>
          </a:xfrm>
        </p:spPr>
        <p:txBody>
          <a:bodyPr>
            <a:normAutofit fontScale="85000" lnSpcReduction="10000"/>
          </a:bodyPr>
          <a:lstStyle/>
          <a:p>
            <a:pPr marL="34290" indent="0" algn="just" fontAlgn="base">
              <a:buNone/>
            </a:pPr>
            <a:r>
              <a:rPr lang="nl-BE" b="1" i="0" noProof="0" dirty="0">
                <a:solidFill>
                  <a:schemeClr val="tx1"/>
                </a:solidFill>
                <a:effectLst/>
                <a:latin typeface="flanders-serif"/>
              </a:rPr>
              <a:t>Vier overkoepelende basisdoelstellingen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Het creëren van </a:t>
            </a:r>
            <a:r>
              <a:rPr lang="nl-BE" b="1" i="0" noProof="0" dirty="0">
                <a:effectLst/>
                <a:latin typeface="flanders-sans"/>
              </a:rPr>
              <a:t>duurzame</a:t>
            </a: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 vestigingsmogelijkheden voor kleinhandel, met inbegrip van het vermijden van ongewenste kleinhandelslinten.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Het waarborgen van een </a:t>
            </a:r>
            <a:r>
              <a:rPr lang="nl-BE" b="1" i="0" noProof="0" dirty="0">
                <a:effectLst/>
                <a:latin typeface="flanders-sans"/>
              </a:rPr>
              <a:t>toegankelijk</a:t>
            </a:r>
            <a:r>
              <a:rPr lang="nl-BE" b="1" i="0" noProof="0" dirty="0">
                <a:solidFill>
                  <a:schemeClr val="tx1"/>
                </a:solidFill>
                <a:effectLst/>
                <a:latin typeface="flanders-sans"/>
              </a:rPr>
              <a:t> </a:t>
            </a:r>
            <a:r>
              <a:rPr lang="nl-BE" b="1" i="0" noProof="0" dirty="0">
                <a:effectLst/>
                <a:latin typeface="flanders-sans"/>
              </a:rPr>
              <a:t>aanbod</a:t>
            </a:r>
            <a:r>
              <a:rPr lang="nl-BE" b="1" i="0" noProof="0" dirty="0">
                <a:solidFill>
                  <a:schemeClr val="tx1"/>
                </a:solidFill>
                <a:effectLst/>
                <a:latin typeface="flanders-sans"/>
              </a:rPr>
              <a:t> </a:t>
            </a: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voor consumenten. 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Het waarborgen en versterken van </a:t>
            </a:r>
            <a:r>
              <a:rPr lang="nl-BE" b="1" i="0" noProof="0" dirty="0">
                <a:effectLst/>
                <a:latin typeface="flanders-sans"/>
              </a:rPr>
              <a:t>de</a:t>
            </a:r>
            <a:r>
              <a:rPr lang="nl-BE" b="1" i="0" noProof="0" dirty="0">
                <a:solidFill>
                  <a:schemeClr val="tx1"/>
                </a:solidFill>
                <a:effectLst/>
                <a:latin typeface="flanders-sans"/>
              </a:rPr>
              <a:t> </a:t>
            </a:r>
            <a:r>
              <a:rPr lang="nl-BE" b="1" i="0" noProof="0" dirty="0">
                <a:effectLst/>
                <a:latin typeface="flanders-sans"/>
              </a:rPr>
              <a:t>leefbaarheid</a:t>
            </a:r>
            <a:r>
              <a:rPr lang="nl-BE" b="1" i="0" noProof="0" dirty="0">
                <a:solidFill>
                  <a:schemeClr val="tx1"/>
                </a:solidFill>
                <a:effectLst/>
                <a:latin typeface="flanders-sans"/>
              </a:rPr>
              <a:t> </a:t>
            </a: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in het stedelijk milieu, met inbegrip van het versterken van kernwinkelgebieden. 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Het bewerkstelligen van een </a:t>
            </a:r>
            <a:r>
              <a:rPr lang="nl-BE" b="1" i="0" noProof="0" dirty="0">
                <a:effectLst/>
                <a:latin typeface="flanders-sans"/>
              </a:rPr>
              <a:t>duurzame</a:t>
            </a:r>
            <a:r>
              <a:rPr lang="nl-BE" b="1" i="0" noProof="0" dirty="0">
                <a:solidFill>
                  <a:schemeClr val="tx1"/>
                </a:solidFill>
                <a:effectLst/>
                <a:latin typeface="flanders-sans"/>
              </a:rPr>
              <a:t> </a:t>
            </a:r>
            <a:r>
              <a:rPr lang="nl-BE" b="1" i="0" noProof="0" dirty="0">
                <a:effectLst/>
                <a:latin typeface="flanders-sans"/>
              </a:rPr>
              <a:t>mobiliteit</a:t>
            </a: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.</a:t>
            </a:r>
          </a:p>
          <a:p>
            <a:pPr marL="34290" indent="0" algn="just" fontAlgn="base">
              <a:buNone/>
            </a:pPr>
            <a:endParaRPr lang="nl-BE" i="0" noProof="0" dirty="0">
              <a:solidFill>
                <a:schemeClr val="tx1"/>
              </a:solidFill>
              <a:effectLst/>
              <a:latin typeface="flanders-sans"/>
            </a:endParaRPr>
          </a:p>
          <a:p>
            <a:pPr marL="34290" indent="0" algn="just" fontAlgn="base">
              <a:buNone/>
            </a:pPr>
            <a:r>
              <a:rPr lang="nl-BE" i="0" noProof="0" dirty="0">
                <a:solidFill>
                  <a:schemeClr val="tx1"/>
                </a:solidFill>
                <a:effectLst/>
                <a:latin typeface="flanders-sans"/>
              </a:rPr>
              <a:t>Om deze doelstellingen in de praktijk te kunnen realiseren reikt de Vlaamse overheid met het decreet Integraal Handelsvestigingsbeleid verschillende instrumenten aan. </a:t>
            </a:r>
          </a:p>
          <a:p>
            <a:pPr marL="34290" indent="0">
              <a:buNone/>
            </a:pPr>
            <a:endParaRPr lang="nl-BE" noProof="0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984502B-48EC-406B-A7B9-9F3C25920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B200E75-989D-4A22-8EC3-AE9A656F2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10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981499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5843FE-ED1C-4A5B-8C0A-D869FF2A9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571" y="423737"/>
            <a:ext cx="8023860" cy="1356360"/>
          </a:xfrm>
        </p:spPr>
        <p:txBody>
          <a:bodyPr/>
          <a:lstStyle/>
          <a:p>
            <a:r>
              <a:rPr lang="nl-BE" noProof="0" dirty="0"/>
              <a:t>Werking DHP &amp; IHB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11E73CC-48BA-4103-9F99-A1F2B4EA0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430" y="1611506"/>
            <a:ext cx="8967151" cy="4561840"/>
          </a:xfrm>
        </p:spPr>
        <p:txBody>
          <a:bodyPr>
            <a:normAutofit fontScale="92500" lnSpcReduction="20000"/>
          </a:bodyPr>
          <a:lstStyle/>
          <a:p>
            <a:pPr marL="34290" indent="0" algn="just" fontAlgn="base">
              <a:buNone/>
            </a:pPr>
            <a:r>
              <a:rPr lang="nl-BE" b="1" i="0" noProof="0" dirty="0">
                <a:solidFill>
                  <a:schemeClr val="tx1"/>
                </a:solidFill>
                <a:effectLst/>
                <a:latin typeface="flanders-serif"/>
              </a:rPr>
              <a:t>Omgevingsvergunning</a:t>
            </a:r>
          </a:p>
          <a:p>
            <a:pPr marL="34290" indent="0" algn="just" fontAlgn="base">
              <a:buNone/>
            </a:pPr>
            <a:r>
              <a:rPr lang="nl-BE" i="0" noProof="0" dirty="0">
                <a:solidFill>
                  <a:schemeClr val="tx1"/>
                </a:solidFill>
                <a:effectLst/>
                <a:latin typeface="flanders-serif"/>
              </a:rPr>
              <a:t>Op het vlak van de vergunningen wordt de geregionaliseerde socio-economische vergunning vanaf 1 januari 2018 geïntegreerd in de omgevingsvergunning. De omgevingsvergunning voor kleinhandelsactiviteiten zal moeten aangevraagd worden vanaf een netto handelsoppervlakte van 400m², bij uitbreidingen van meer dan 300m² of meer dan 20% </a:t>
            </a:r>
            <a:r>
              <a:rPr lang="nl-BE" b="1" i="0" noProof="0" dirty="0">
                <a:solidFill>
                  <a:schemeClr val="tx1"/>
                </a:solidFill>
                <a:effectLst/>
                <a:latin typeface="flanders-serif"/>
              </a:rPr>
              <a:t>en bij wijzigingen tussen de verschillende categorieën van kleinhandel zoals bepaald in het decreet. </a:t>
            </a:r>
          </a:p>
          <a:p>
            <a:pPr marL="34290" indent="0" algn="just" fontAlgn="base">
              <a:buNone/>
            </a:pPr>
            <a:endParaRPr lang="nl-BE" b="1" i="0" noProof="0" dirty="0">
              <a:solidFill>
                <a:schemeClr val="tx1"/>
              </a:solidFill>
              <a:effectLst/>
              <a:latin typeface="flanders-serif"/>
            </a:endParaRPr>
          </a:p>
          <a:p>
            <a:pPr marL="34290" indent="0" algn="just" fontAlgn="base">
              <a:buNone/>
            </a:pPr>
            <a:r>
              <a:rPr lang="nl-BE" b="1" i="0" noProof="0" dirty="0">
                <a:solidFill>
                  <a:schemeClr val="tx1"/>
                </a:solidFill>
                <a:effectLst/>
                <a:latin typeface="flanders-serif"/>
              </a:rPr>
              <a:t>Daarnaast zijn er subsidies voor handelskernversterking en zijn er verschillende andere beleidsinitiatieven met betrekking tot detailhandel.</a:t>
            </a:r>
          </a:p>
          <a:p>
            <a:pPr marL="34290" indent="0" algn="just" fontAlgn="base">
              <a:buNone/>
            </a:pPr>
            <a:endParaRPr lang="nl-BE" b="1" noProof="0" dirty="0">
              <a:solidFill>
                <a:schemeClr val="tx1"/>
              </a:solidFill>
              <a:latin typeface="flanders-serif"/>
            </a:endParaRP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984502B-48EC-406B-A7B9-9F3C25920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B200E75-989D-4A22-8EC3-AE9A656F2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11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1489857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94186D-F57E-40FA-8B41-24CB8E934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noProof="0" dirty="0"/>
              <a:t>Inhoud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A2599BD-7783-4FD0-A267-A1FC141B6E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9" y="1625600"/>
            <a:ext cx="8021707" cy="4470400"/>
          </a:xfrm>
        </p:spPr>
        <p:txBody>
          <a:bodyPr>
            <a:normAutofit fontScale="62500" lnSpcReduction="20000"/>
          </a:bodyPr>
          <a:lstStyle/>
          <a:p>
            <a:pPr marL="491490" indent="-457200">
              <a:buFont typeface="+mj-lt"/>
              <a:buAutoNum type="arabicPeriod"/>
            </a:pPr>
            <a:r>
              <a:rPr lang="nl-BE" noProof="0" dirty="0"/>
              <a:t>Voorafgaande</a:t>
            </a:r>
            <a:r>
              <a:rPr lang="nl-BE" b="1" noProof="0" dirty="0">
                <a:solidFill>
                  <a:schemeClr val="tx1"/>
                </a:solidFill>
              </a:rPr>
              <a:t> </a:t>
            </a:r>
            <a:r>
              <a:rPr lang="nl-BE" noProof="0" dirty="0"/>
              <a:t>beleidsdocumenten</a:t>
            </a:r>
            <a:r>
              <a:rPr lang="nl-BE" b="1" noProof="0" dirty="0">
                <a:solidFill>
                  <a:schemeClr val="tx1"/>
                </a:solidFill>
              </a:rPr>
              <a:t> 				</a:t>
            </a:r>
          </a:p>
          <a:p>
            <a:pPr marL="491490" indent="-457200">
              <a:buFont typeface="+mj-lt"/>
              <a:buAutoNum type="arabicPeriod"/>
            </a:pPr>
            <a:r>
              <a:rPr lang="nl-BE" noProof="0" dirty="0"/>
              <a:t>Bestuurlijke analyse											</a:t>
            </a:r>
          </a:p>
          <a:p>
            <a:pPr marL="491490" indent="-457200">
              <a:buFont typeface="+mj-lt"/>
              <a:buAutoNum type="arabicPeriod"/>
            </a:pPr>
            <a:r>
              <a:rPr lang="nl-BE" b="1" noProof="0" dirty="0">
                <a:solidFill>
                  <a:srgbClr val="E97E09"/>
                </a:solidFill>
              </a:rPr>
              <a:t>Analyse vraagzijde	</a:t>
            </a:r>
            <a:r>
              <a:rPr lang="nl-BE" noProof="0" dirty="0">
                <a:solidFill>
                  <a:srgbClr val="E97E09"/>
                </a:solidFill>
              </a:rPr>
              <a:t>						</a:t>
            </a:r>
          </a:p>
          <a:p>
            <a:pPr marL="491490" indent="-457200">
              <a:buFont typeface="+mj-lt"/>
              <a:buAutoNum type="arabicPeriod"/>
            </a:pPr>
            <a:r>
              <a:rPr lang="nl-BE" noProof="0" dirty="0">
                <a:solidFill>
                  <a:srgbClr val="E97E09"/>
                </a:solidFill>
              </a:rPr>
              <a:t>Analyse Aanbod	</a:t>
            </a:r>
            <a:r>
              <a:rPr lang="nl-BE" noProof="0" dirty="0"/>
              <a:t>						</a:t>
            </a:r>
          </a:p>
          <a:p>
            <a:pPr marL="491490" indent="-457200">
              <a:buFont typeface="+mj-lt"/>
              <a:buAutoNum type="arabicPeriod"/>
            </a:pPr>
            <a:r>
              <a:rPr lang="nl-BE" noProof="0" dirty="0"/>
              <a:t>Resultaten enquête							</a:t>
            </a:r>
          </a:p>
          <a:p>
            <a:pPr marL="491490" indent="-457200">
              <a:buFont typeface="+mj-lt"/>
              <a:buAutoNum type="arabicPeriod"/>
            </a:pPr>
            <a:r>
              <a:rPr lang="nl-BE" noProof="0" dirty="0"/>
              <a:t>Vastleggen kerndoelstellingen  									</a:t>
            </a:r>
          </a:p>
          <a:p>
            <a:pPr marL="491490" indent="-457200">
              <a:buFont typeface="+mj-lt"/>
              <a:buAutoNum type="arabicPeriod"/>
            </a:pPr>
            <a:r>
              <a:rPr lang="nl-BE" noProof="0" dirty="0"/>
              <a:t>Afbakening Kernwinkelgebied	</a:t>
            </a:r>
            <a:br>
              <a:rPr lang="nl-BE" noProof="0" dirty="0"/>
            </a:br>
            <a:r>
              <a:rPr lang="nl-BE" noProof="0" dirty="0"/>
              <a:t>				</a:t>
            </a:r>
          </a:p>
          <a:p>
            <a:pPr marL="491490" indent="-457200">
              <a:buFont typeface="+mj-lt"/>
              <a:buAutoNum type="arabicPeriod"/>
            </a:pPr>
            <a:r>
              <a:rPr lang="nl-BE" noProof="0" dirty="0"/>
              <a:t>Visie en Actieplan								</a:t>
            </a:r>
          </a:p>
          <a:p>
            <a:pPr marL="491490" indent="-457200">
              <a:buFont typeface="+mj-lt"/>
              <a:buAutoNum type="arabicPeriod"/>
            </a:pPr>
            <a:r>
              <a:rPr lang="nl-BE" noProof="0" dirty="0"/>
              <a:t>Beleidsmatrix Kernafbakening					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B0C5BA6-6E18-433E-83BE-08D15DA9A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150CDEB-AE90-4444-94ED-8FE424552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12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1021511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>
            <a:extLst>
              <a:ext uri="{FF2B5EF4-FFF2-40B4-BE49-F238E27FC236}">
                <a16:creationId xmlns:a16="http://schemas.microsoft.com/office/drawing/2014/main" id="{5F4A7F70-591D-48A5-ADF7-CF83F06F5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373" y="261891"/>
            <a:ext cx="8023860" cy="500109"/>
          </a:xfrm>
        </p:spPr>
        <p:txBody>
          <a:bodyPr>
            <a:normAutofit fontScale="90000"/>
          </a:bodyPr>
          <a:lstStyle/>
          <a:p>
            <a:r>
              <a:rPr lang="nl-BE" noProof="0" dirty="0"/>
              <a:t>Demografie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5D18F5F-02A6-401A-9146-61DD3606C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8682" y="6280978"/>
            <a:ext cx="3833192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nl-BE" sz="1200" kern="1200" noProof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sz="1200" kern="1200" noProof="0" dirty="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78BF158-3C01-49D3-9D79-4321D5A22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80243" y="6280978"/>
            <a:ext cx="1386301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1A02A8F7-B326-4547-90A2-4149C4343BF0}" type="slidenum">
              <a:rPr lang="nl-BE" sz="1200" noProof="0" smtClean="0"/>
              <a:pPr>
                <a:spcAft>
                  <a:spcPts val="600"/>
                </a:spcAft>
              </a:pPr>
              <a:t>13</a:t>
            </a:fld>
            <a:endParaRPr lang="nl-BE" sz="1200" noProof="0" dirty="0"/>
          </a:p>
        </p:txBody>
      </p:sp>
      <p:sp>
        <p:nvSpPr>
          <p:cNvPr id="9" name="Tijdelijke aanduiding voor voettekst 3">
            <a:extLst>
              <a:ext uri="{FF2B5EF4-FFF2-40B4-BE49-F238E27FC236}">
                <a16:creationId xmlns:a16="http://schemas.microsoft.com/office/drawing/2014/main" id="{C5D5ED88-F31E-4F74-B199-1A4DF83159F9}"/>
              </a:ext>
            </a:extLst>
          </p:cNvPr>
          <p:cNvSpPr txBox="1">
            <a:spLocks/>
          </p:cNvSpPr>
          <p:nvPr/>
        </p:nvSpPr>
        <p:spPr>
          <a:xfrm>
            <a:off x="3208682" y="5676834"/>
            <a:ext cx="3833192" cy="604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457200" rtl="0" eaLnBrk="1" latinLnBrk="0" hangingPunct="1">
              <a:defRPr sz="1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nl-BE" sz="1200" noProof="0" dirty="0"/>
              <a:t>Bevolkingsdichtheid gemeenten VL-B</a:t>
            </a:r>
          </a:p>
          <a:p>
            <a:pPr>
              <a:spcAft>
                <a:spcPts val="600"/>
              </a:spcAft>
            </a:pPr>
            <a:r>
              <a:rPr lang="nl-BE" sz="1200" noProof="0" dirty="0"/>
              <a:t>Bron: provincies.incijfers.be</a:t>
            </a: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0B56CDC6-EE23-428A-A17F-7E39FB029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1896" y="3934730"/>
            <a:ext cx="2162175" cy="2705100"/>
          </a:xfrm>
          <a:prstGeom prst="rect">
            <a:avLst/>
          </a:prstGeom>
        </p:spPr>
      </p:pic>
      <p:pic>
        <p:nvPicPr>
          <p:cNvPr id="6" name="Afbeelding 5" descr="Afbeelding met kaart, tekst, atlas">
            <a:extLst>
              <a:ext uri="{FF2B5EF4-FFF2-40B4-BE49-F238E27FC236}">
                <a16:creationId xmlns:a16="http://schemas.microsoft.com/office/drawing/2014/main" id="{0130E556-EDC0-95AE-2910-142CB7F6A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312" y="746485"/>
            <a:ext cx="8148687" cy="5534494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C35DDAB5-3736-500E-B2F8-099744224090}"/>
              </a:ext>
            </a:extLst>
          </p:cNvPr>
          <p:cNvSpPr txBox="1"/>
          <p:nvPr/>
        </p:nvSpPr>
        <p:spPr>
          <a:xfrm>
            <a:off x="3742440" y="6438507"/>
            <a:ext cx="2469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6818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29D2B-766B-D867-E9E8-5C5A5F839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4A9623-8355-1748-951E-51465AB54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28" y="83820"/>
            <a:ext cx="8023860" cy="1356360"/>
          </a:xfrm>
        </p:spPr>
        <p:txBody>
          <a:bodyPr/>
          <a:lstStyle/>
          <a:p>
            <a:r>
              <a:rPr lang="nl-BE" noProof="0" dirty="0"/>
              <a:t>Handelskernen volgens Locatus 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457C152-9384-A0AB-3C51-A82EEA752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A84601D-4738-D67D-C76B-1EC7E15E9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14</a:t>
            </a:fld>
            <a:endParaRPr lang="nl-BE" noProof="0" dirty="0"/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1380F7A2-467D-5BB1-F2D2-28A6BBAA2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91" y="1092940"/>
            <a:ext cx="9014272" cy="54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292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B7B87-D751-3C3D-5732-F96DF41C8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EE30E5-CBC5-C530-E931-FFE71AABC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28" y="-77837"/>
            <a:ext cx="8023860" cy="1356360"/>
          </a:xfrm>
        </p:spPr>
        <p:txBody>
          <a:bodyPr/>
          <a:lstStyle/>
          <a:p>
            <a:r>
              <a:rPr lang="nl-BE" noProof="0"/>
              <a:t>Demografische piramide Aarschot</a:t>
            </a:r>
            <a:endParaRPr lang="nl-BE" noProof="0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5DB8B5F-7446-5EFC-F12E-5EC5745E8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1595ADB-9F49-3379-A4ED-1DCF86FB7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15</a:t>
            </a:fld>
            <a:endParaRPr lang="nl-BE" noProof="0" dirty="0"/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024D921F-BC1D-7EF8-9B30-F1675BE97267}"/>
              </a:ext>
            </a:extLst>
          </p:cNvPr>
          <p:cNvSpPr txBox="1"/>
          <p:nvPr/>
        </p:nvSpPr>
        <p:spPr>
          <a:xfrm>
            <a:off x="7533023" y="2675603"/>
            <a:ext cx="2630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noProof="0"/>
              <a:t>Lichtblauw = man</a:t>
            </a:r>
          </a:p>
          <a:p>
            <a:r>
              <a:rPr lang="nl-BE" noProof="0"/>
              <a:t>Donkerblauw = vrouw </a:t>
            </a:r>
            <a:endParaRPr lang="nl-BE" noProof="0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221476F9-BB86-94CE-E61A-C0F956A84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841" y="1002622"/>
            <a:ext cx="6895231" cy="57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1845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3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953035-ED21-439E-B01F-F3CDD61C7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900" kern="1200" noProof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Leeftijd : Aarschot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3329D2BC-B89B-5742-C8DE-8E325E277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16" y="2096151"/>
            <a:ext cx="8860367" cy="3552351"/>
          </a:xfrm>
          <a:prstGeom prst="rect">
            <a:avLst/>
          </a:prstGeom>
        </p:spPr>
      </p:pic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A21C89C4-6797-4CAC-9C15-3BDF7AD88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en-US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D14B514-49A3-4F8C-9484-798E0259D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en-US" noProof="0" smtClean="0"/>
              <a:pPr defTabSz="914400">
                <a:spcAft>
                  <a:spcPts val="600"/>
                </a:spcAft>
              </a:pPr>
              <a:t>16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108855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2A0F57B-2B83-4ABB-B535-84753A5A5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Gezinssamenstelling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A48264CB-953A-4AB2-A5D6-75CB96135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7DD3D4FD-8BF1-4915-B5AE-6FA1446CD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17</a:t>
            </a:fld>
            <a:endParaRPr lang="nl-BE" noProof="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244BE946-8075-1483-31A2-174E73492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228" y="2153796"/>
            <a:ext cx="8905467" cy="380371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t 5">
                <a:extLst>
                  <a:ext uri="{FF2B5EF4-FFF2-40B4-BE49-F238E27FC236}">
                    <a16:creationId xmlns:a16="http://schemas.microsoft.com/office/drawing/2014/main" id="{50F962E9-DFFC-B184-8343-3CE212731EDD}"/>
                  </a:ext>
                </a:extLst>
              </p14:cNvPr>
              <p14:cNvContentPartPr/>
              <p14:nvPr/>
            </p14:nvContentPartPr>
            <p14:xfrm>
              <a:off x="230512" y="2961928"/>
              <a:ext cx="7171184" cy="934144"/>
            </p14:xfrm>
          </p:contentPart>
        </mc:Choice>
        <mc:Fallback xmlns="">
          <p:pic>
            <p:nvPicPr>
              <p:cNvPr id="6" name="Inkt 5">
                <a:extLst>
                  <a:ext uri="{FF2B5EF4-FFF2-40B4-BE49-F238E27FC236}">
                    <a16:creationId xmlns:a16="http://schemas.microsoft.com/office/drawing/2014/main" id="{50F962E9-DFFC-B184-8343-3CE212731ED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21872" y="2952929"/>
                <a:ext cx="7188824" cy="9517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t 7">
                <a:extLst>
                  <a:ext uri="{FF2B5EF4-FFF2-40B4-BE49-F238E27FC236}">
                    <a16:creationId xmlns:a16="http://schemas.microsoft.com/office/drawing/2014/main" id="{E69B3534-FE8A-0E24-9448-CD50C1153479}"/>
                  </a:ext>
                </a:extLst>
              </p14:cNvPr>
              <p14:cNvContentPartPr/>
              <p14:nvPr/>
            </p14:nvContentPartPr>
            <p14:xfrm>
              <a:off x="7931122" y="2098042"/>
              <a:ext cx="360" cy="360"/>
            </p14:xfrm>
          </p:contentPart>
        </mc:Choice>
        <mc:Fallback xmlns="">
          <p:pic>
            <p:nvPicPr>
              <p:cNvPr id="8" name="Inkt 7">
                <a:extLst>
                  <a:ext uri="{FF2B5EF4-FFF2-40B4-BE49-F238E27FC236}">
                    <a16:creationId xmlns:a16="http://schemas.microsoft.com/office/drawing/2014/main" id="{E69B3534-FE8A-0E24-9448-CD50C115347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922122" y="208904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14350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906F60-AE84-29C4-5B63-D57E41F52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14FA0B1-1741-67BA-4608-6DBA92CE8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Nationaliteit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AFBEBC11-7706-9707-AA41-F7A0A0825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16CA559-56DD-D696-7FE2-98B8263EB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18</a:t>
            </a:fld>
            <a:endParaRPr lang="nl-BE" noProof="0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36B93B4B-29F2-066B-3D71-FABB382B08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599" y="2083234"/>
            <a:ext cx="9252306" cy="391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1360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42084B-E3C4-881B-0BFD-A90AE6F80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89F5C7F-7872-C369-E7BA-EF6A7EFCC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3EAD33B-1692-74C2-47B2-3DD9585E7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Nationaliteit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E7ACF36-40B1-1615-6848-866947BE4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047E71A-951C-E7BC-8961-AD6A51FC6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19</a:t>
            </a:fld>
            <a:endParaRPr lang="nl-BE" noProof="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BDBCAEAF-E885-04CF-2090-D169886D4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492" y="1665537"/>
            <a:ext cx="7245752" cy="469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664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C81AA59-C1DC-41B4-B78A-0D8271CF6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Welvaartsindex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48ACE98D-180B-4BB9-862E-53CA0FBDE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C7365E4-1BCD-477C-8924-F3BB311DA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20</a:t>
            </a:fld>
            <a:endParaRPr lang="nl-BE" noProof="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BEC99443-7891-D6D1-4DA1-FE74E3504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710" y="1586797"/>
            <a:ext cx="7222603" cy="4236581"/>
          </a:xfrm>
          <a:prstGeom prst="rect">
            <a:avLst/>
          </a:prstGeom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DF4D5A9D-A709-4C8A-EE61-AC7EE36CBEB6}"/>
              </a:ext>
            </a:extLst>
          </p:cNvPr>
          <p:cNvSpPr txBox="1"/>
          <p:nvPr/>
        </p:nvSpPr>
        <p:spPr>
          <a:xfrm>
            <a:off x="7981314" y="2777924"/>
            <a:ext cx="203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Aarschot = 115</a:t>
            </a:r>
          </a:p>
        </p:txBody>
      </p:sp>
    </p:spTree>
    <p:extLst>
      <p:ext uri="{BB962C8B-B14F-4D97-AF65-F5344CB8AC3E}">
        <p14:creationId xmlns:p14="http://schemas.microsoft.com/office/powerpoint/2010/main" val="824329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15C7E4-4075-735F-8BC7-AC5B03605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7C78693-213F-ADD3-9FF6-A90FE9CB4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8F66DB6-904D-4C15-B96C-74B79D71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Werkzaamheidsgraad Aarschot 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B175A63-283E-CE11-8816-6ECC59B5D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7F86B54-49A5-4545-3A5A-17973CEA9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21</a:t>
            </a:fld>
            <a:endParaRPr lang="nl-BE" noProof="0" dirty="0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95D561AA-D386-DEA9-37BB-0123BC985B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488" y="2178584"/>
            <a:ext cx="9131024" cy="378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110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A3E779A-7BB5-4D65-AE0D-E2792F654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Woon Werk pendelverkeer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2586700-A4CC-463E-A49F-4A71FDCBA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648C6B8-1949-4EA3-89E0-5D4BD6AF5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22</a:t>
            </a:fld>
            <a:endParaRPr lang="nl-BE" noProof="0" dirty="0"/>
          </a:p>
        </p:txBody>
      </p:sp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E959146A-16DE-A6D8-0BF0-283FC8EE92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673" y="2114849"/>
            <a:ext cx="8962145" cy="342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383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D9F680-6297-9079-6338-F0580ECB1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ACE6703-1BA4-5BDF-960F-0F876F593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Arbeidsplaatsen 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85C69B2-297E-6242-B20F-FBE1342E6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99E2B6-69DE-746C-5B10-5EC38B2DB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23</a:t>
            </a:fld>
            <a:endParaRPr lang="nl-BE" noProof="0" dirty="0"/>
          </a:p>
        </p:txBody>
      </p:sp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1F1DF882-D1C9-901D-3EC3-C6A4AD545A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4319" y="2141316"/>
            <a:ext cx="8285951" cy="344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98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667ADC-9F78-53B7-6DE9-E9401E63F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7D37D73E-27C6-1D97-44B2-761A8B2FA3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901D9A3-A913-FB48-9FB2-465CBCAED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Arbeidsplaatsen 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5CC31C0-2B2A-047D-57A1-A046C91D4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6EE3787-BBA4-2CA4-88A6-6F67F2152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24</a:t>
            </a:fld>
            <a:endParaRPr lang="nl-BE" noProof="0" dirty="0"/>
          </a:p>
        </p:txBody>
      </p:sp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7A1FBF9D-6C09-1984-2A51-621BC29BD9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8411" y="1388302"/>
            <a:ext cx="6627788" cy="552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5368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C7499E-1C4A-E0D5-828E-CEE081513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BC128C8-4D4E-C5D0-56FB-61B768D41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Handelspanden 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2F4A5DF-EADF-7F67-FA1C-06AF940DE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F94A983-6E11-C379-753D-1C7829B27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25</a:t>
            </a:fld>
            <a:endParaRPr lang="nl-BE" noProof="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C470BF66-412B-4CD1-704C-DD872B63F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420" y="2145535"/>
            <a:ext cx="6713317" cy="419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8529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9F34FA6-12D9-4FA4-BA5D-A4F29E0B8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900" kern="1200" noProof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Handelspanden naar invulling 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7432428C-CC49-EE5E-561F-DDAE55970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16" y="2072046"/>
            <a:ext cx="8860367" cy="3600560"/>
          </a:xfrm>
          <a:prstGeom prst="rect">
            <a:avLst/>
          </a:prstGeom>
        </p:spPr>
      </p:pic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5FE0626-EED6-4E7E-9DC2-DD00A98BF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en-US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2CADA8F-9C55-46FA-9569-2A4474D73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en-US" noProof="0" smtClean="0"/>
              <a:pPr defTabSz="914400">
                <a:spcAft>
                  <a:spcPts val="600"/>
                </a:spcAft>
              </a:pPr>
              <a:t>26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702591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0FD38B-6D86-60E6-137A-AE50385D2D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63C6A0-64B1-6280-E668-8A1ED9ADF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35" y="190814"/>
            <a:ext cx="8023860" cy="678180"/>
          </a:xfrm>
        </p:spPr>
        <p:txBody>
          <a:bodyPr>
            <a:normAutofit fontScale="90000"/>
          </a:bodyPr>
          <a:lstStyle/>
          <a:p>
            <a:r>
              <a:rPr lang="nl-BE" noProof="0" dirty="0"/>
              <a:t>Handelspanden naar invulling %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A1F4A29-88DE-465E-BA38-6BB863BF4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B19390B-3A29-64EE-98BC-00730FE15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27</a:t>
            </a:fld>
            <a:endParaRPr lang="nl-BE" noProof="0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E10E2F1A-9DC4-4D0B-CAA5-DF8A5F5C11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16" y="1620457"/>
            <a:ext cx="8343136" cy="413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767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9FDF1-1192-77FF-84E9-AAF255AF3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B80E4-6B12-049A-595C-5D875A5D4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35" y="190814"/>
            <a:ext cx="8023860" cy="678180"/>
          </a:xfrm>
        </p:spPr>
        <p:txBody>
          <a:bodyPr>
            <a:normAutofit fontScale="90000"/>
          </a:bodyPr>
          <a:lstStyle/>
          <a:p>
            <a:r>
              <a:rPr lang="nl-BE" noProof="0" dirty="0"/>
              <a:t>Hoofdbranche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A0BDFAE-4947-44AC-534C-0A0EBC4B2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FB4160F-3E5C-0E1C-46C8-75ACD275E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28</a:t>
            </a:fld>
            <a:endParaRPr lang="nl-BE" noProof="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357392D6-0E57-179C-6CAE-793140256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906" y="1516284"/>
            <a:ext cx="8672708" cy="416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5318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41A2A6-46BB-155E-C22E-01603D6E0F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43F26F8-DBCC-6DC2-1F84-C5524FBF0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900" kern="1200" noProof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Formule 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A59833D2-EC9C-6174-A3F8-2F3E72D53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298" y="1675227"/>
            <a:ext cx="5706255" cy="4394199"/>
          </a:xfrm>
          <a:prstGeom prst="rect">
            <a:avLst/>
          </a:prstGeom>
        </p:spPr>
      </p:pic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4F31900-43A4-6194-2012-53963F11C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en-US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47B5EE2-8FD9-5D6B-0EE6-F6E084382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en-US" noProof="0" smtClean="0"/>
              <a:pPr defTabSz="914400">
                <a:spcAft>
                  <a:spcPts val="600"/>
                </a:spcAft>
              </a:pPr>
              <a:t>29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0079016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8799C76-9B85-4AF8-B62E-E14A7DDBC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Supermarkten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C3C06A1-B669-4D26-8B0D-C42F68C51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FDAE1A3-022A-42AC-A770-20C1571F8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30</a:t>
            </a:fld>
            <a:endParaRPr lang="nl-BE" noProof="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61321069-FECD-5DC2-375C-FEA3D0364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525" y="1807079"/>
            <a:ext cx="6574419" cy="3905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63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0915B7-46FC-CC5D-40ED-CCBC223B9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17F2B4C-A88A-2DD5-59B9-3E4AD226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Supermarkten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AC3A295-43C4-F5A7-BF54-907050026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3C96843-E90B-F471-6F87-8CFA08C30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31</a:t>
            </a:fld>
            <a:endParaRPr lang="nl-BE" noProof="0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CBE64EA0-5C1B-BDD2-14C8-0375700BF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197" y="2164814"/>
            <a:ext cx="8953816" cy="387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006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30DF0E-668F-C526-599B-7BE621FED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B0FEC5A6-1528-6332-986C-367A93EA6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6054ACF-B82A-F09B-86A0-BDBBFB77D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Supermarkten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D77726B-D699-D1D7-E895-917471744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9C1468D-3BD9-6A9F-050D-44F0F1C8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32</a:t>
            </a:fld>
            <a:endParaRPr lang="nl-BE" noProof="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09D3866B-CE9C-0E9B-FB9D-27291D148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473" y="2214390"/>
            <a:ext cx="9169539" cy="375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215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F67CBD-BAC2-2ADD-7ABC-3933F1AC5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D5289155-6EFC-7864-89FF-98A2A17B0A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95E9410-5160-18E8-0250-821050429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nl-BE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Horeca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4E904E97-4530-B2C3-D906-F322A8DA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nl-BE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  <a:endParaRPr lang="nl-BE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DD10A3D-B279-97FF-EED6-ED1A69E17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31666" y="6358199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nl-BE" noProof="0" smtClean="0"/>
              <a:pPr defTabSz="914400">
                <a:spcAft>
                  <a:spcPts val="600"/>
                </a:spcAft>
              </a:pPr>
              <a:t>33</a:t>
            </a:fld>
            <a:endParaRPr lang="nl-BE" noProof="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1685E2C1-B0D0-2F87-6FE6-EA1354109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399" y="1886673"/>
            <a:ext cx="8622117" cy="3891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5216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2565974-E1C9-4752-9C69-8B272C471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900" kern="1200" noProof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Leegstand</a:t>
            </a:r>
            <a:r>
              <a:rPr lang="en-US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900" kern="1200" noProof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handelspanden</a:t>
            </a:r>
            <a:r>
              <a:rPr lang="en-US" sz="2900" kern="1200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D1ECCD24-B325-F1A2-50C9-21C4A899B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6094" y="1675227"/>
            <a:ext cx="6084999" cy="4394199"/>
          </a:xfrm>
          <a:prstGeom prst="rect">
            <a:avLst/>
          </a:prstGeom>
        </p:spPr>
      </p:pic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B818830-33B9-4523-BB1C-582734B13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en-US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764317A-90C0-4F51-A0C7-AB2F19C81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en-US" noProof="0" smtClean="0"/>
              <a:pPr defTabSz="914400">
                <a:spcAft>
                  <a:spcPts val="600"/>
                </a:spcAft>
              </a:pPr>
              <a:t>34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850672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6C80EAD-3484-4D6C-8B79-3215ADE76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900" kern="1200" noProof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Leegstandsduur  </a:t>
            </a:r>
          </a:p>
        </p:txBody>
      </p:sp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8CDE511F-1302-C099-8B39-5724BD488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2816" y="2034621"/>
            <a:ext cx="8860367" cy="3675411"/>
          </a:xfrm>
          <a:prstGeom prst="rect">
            <a:avLst/>
          </a:prstGeom>
        </p:spPr>
      </p:pic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D8A273F-8ED2-49DB-AB56-E2BC5C137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en-US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B7DB666-E00F-4DF4-8585-8BC05857A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en-US" noProof="0" smtClean="0"/>
              <a:pPr defTabSz="914400">
                <a:spcAft>
                  <a:spcPts val="600"/>
                </a:spcAft>
              </a:pPr>
              <a:t>35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2149522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870EF5-AB62-4BF3-B795-538169E0C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35" y="48300"/>
            <a:ext cx="8023860" cy="1008340"/>
          </a:xfrm>
        </p:spPr>
        <p:txBody>
          <a:bodyPr>
            <a:normAutofit fontScale="90000"/>
          </a:bodyPr>
          <a:lstStyle/>
          <a:p>
            <a:r>
              <a:rPr lang="nl-BE" noProof="0" dirty="0"/>
              <a:t>Laatste invulling leegstaande panden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D3975AC-9882-490A-9168-7822E0C2A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7411C6D-A051-4D77-9F57-B161D1790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36</a:t>
            </a:fld>
            <a:endParaRPr lang="nl-BE" noProof="0" dirty="0"/>
          </a:p>
        </p:txBody>
      </p:sp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FA327D91-850E-3A12-E1D1-359791FE7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9595" y="1342029"/>
            <a:ext cx="7697164" cy="417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7946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76601" y="648183"/>
            <a:ext cx="8098155" cy="3796496"/>
          </a:xfrm>
        </p:spPr>
        <p:txBody>
          <a:bodyPr>
            <a:normAutofit fontScale="90000"/>
          </a:bodyPr>
          <a:lstStyle/>
          <a:p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r>
              <a:rPr lang="nl-BE" sz="2700" b="1" u="sng" noProof="0" dirty="0"/>
              <a:t>Koopstromen </a:t>
            </a:r>
            <a:br>
              <a:rPr lang="nl-BE" sz="2200" b="1" noProof="0" dirty="0"/>
            </a:br>
            <a:r>
              <a:rPr lang="nl-BE" sz="2200" b="1" noProof="0" dirty="0"/>
              <a:t>De inkomende en uitgaande koopstromen van een gekozen gemeente, kunnen we op drie manieren voorstellen:</a:t>
            </a:r>
            <a:br>
              <a:rPr lang="nl-BE" sz="2200" b="1" noProof="0" dirty="0"/>
            </a:br>
            <a:br>
              <a:rPr lang="nl-BE" sz="2200" b="1" noProof="0" dirty="0"/>
            </a:br>
            <a:r>
              <a:rPr lang="nl-BE" sz="2200" b="1" noProof="0" dirty="0"/>
              <a:t>Koopbinding</a:t>
            </a:r>
            <a:r>
              <a:rPr lang="nl-BE" sz="2200" noProof="0" dirty="0"/>
              <a:t>: geeft de bestedingen van de inwoners van een gemeente in de eigen gemeente. </a:t>
            </a:r>
            <a:br>
              <a:rPr lang="nl-BE" sz="2200" noProof="0" dirty="0"/>
            </a:br>
            <a:br>
              <a:rPr lang="nl-BE" sz="2200" noProof="0" dirty="0"/>
            </a:br>
            <a:r>
              <a:rPr lang="nl-BE" sz="2200" b="1" noProof="0" dirty="0"/>
              <a:t>Koopvlucht</a:t>
            </a:r>
            <a:r>
              <a:rPr lang="nl-BE" sz="2200" noProof="0" dirty="0"/>
              <a:t>: geeft de bestedingen van de inwoners van een gemeente in een andere gemeente. </a:t>
            </a: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r>
              <a:rPr lang="nl-BE" sz="2200" b="1" noProof="0" dirty="0"/>
              <a:t>Koopattractie</a:t>
            </a:r>
            <a:r>
              <a:rPr lang="nl-BE" sz="2200" noProof="0" dirty="0"/>
              <a:t>: geeft de bestedingen in de gemeente van de inwoners van alle andere gemeenten</a:t>
            </a:r>
            <a:endParaRPr lang="nl-BE" sz="1200" noProof="0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9D9C67E-0A6E-46EB-B2B0-A74187BCD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B8D1E1C-9700-40ED-A88B-3127BC4C3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37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16289037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938D8C-3B91-D2A8-D5D9-2131415DF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4ACD48-A9BF-BD9F-EDB4-999C39D22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922" y="381966"/>
            <a:ext cx="8098155" cy="3796496"/>
          </a:xfrm>
        </p:spPr>
        <p:txBody>
          <a:bodyPr>
            <a:normAutofit fontScale="90000"/>
          </a:bodyPr>
          <a:lstStyle/>
          <a:p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dirty="0"/>
            </a:br>
            <a:br>
              <a:rPr lang="nl-BE" dirty="0"/>
            </a:br>
            <a:br>
              <a:rPr lang="nl-BE" dirty="0"/>
            </a:br>
            <a:r>
              <a:rPr lang="nl-BE" dirty="0"/>
              <a:t>Levensmiddelen</a:t>
            </a:r>
            <a:br>
              <a:rPr lang="nl-BE" dirty="0"/>
            </a:br>
            <a:br>
              <a:rPr lang="nl-BE" dirty="0"/>
            </a:br>
            <a:r>
              <a:rPr lang="nl-NL" sz="3100" dirty="0"/>
              <a:t>De koopbinding voor Aarschot voor levensmiddelen bedraagt 58,7% wat aldus een koopvlucht van 41,3% geeft.</a:t>
            </a:r>
            <a:br>
              <a:rPr lang="nl-BE" sz="3100" noProof="0" dirty="0"/>
            </a:br>
            <a:endParaRPr lang="nl-BE" sz="3100" noProof="0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E2CE8768-7B47-56FF-8083-7EF24BC6D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78B1910-5A3C-EF19-0FA0-27CD0B741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38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7875490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A295B-ABAC-9E75-0E44-2541D35A6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C93FAD-C8AA-63A4-CD06-84B17F105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922" y="381966"/>
            <a:ext cx="8098155" cy="3796496"/>
          </a:xfrm>
        </p:spPr>
        <p:txBody>
          <a:bodyPr>
            <a:normAutofit fontScale="90000"/>
          </a:bodyPr>
          <a:lstStyle/>
          <a:p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noProof="0" dirty="0"/>
            </a:br>
            <a:r>
              <a:rPr lang="nl-BE" noProof="0" dirty="0"/>
              <a:t>Persoonlijke verzorging</a:t>
            </a:r>
            <a:br>
              <a:rPr lang="nl-BE" noProof="0" dirty="0"/>
            </a:br>
            <a:br>
              <a:rPr lang="nl-BE" noProof="0" dirty="0"/>
            </a:br>
            <a:r>
              <a:rPr lang="nl-NL" sz="3100" noProof="0" dirty="0"/>
              <a:t>De koopbinding voor Aarschot voor persoonlijke verzorging bedraagt 39,3% wat aldus een koopvlucht van 60,7% geeft.</a:t>
            </a:r>
            <a:br>
              <a:rPr lang="nl-NL" sz="3100" noProof="0" dirty="0"/>
            </a:br>
            <a:br>
              <a:rPr lang="nl-BE" sz="2200" noProof="0" dirty="0"/>
            </a:br>
            <a:endParaRPr lang="nl-BE" sz="1200" noProof="0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89ED03A-8138-659A-D20A-350AD189C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09BECAA-D7AD-4ADE-075E-E68757FE5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39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27432734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71DFC-D574-E9DF-89E5-CD4AD7B69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333400-4ECD-2046-B578-83C35A5DB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922" y="925976"/>
            <a:ext cx="8098155" cy="3796496"/>
          </a:xfrm>
        </p:spPr>
        <p:txBody>
          <a:bodyPr>
            <a:normAutofit fontScale="90000"/>
          </a:bodyPr>
          <a:lstStyle/>
          <a:p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sz="9600" b="0" i="0" u="none" strike="noStrike" baseline="0" noProof="0" dirty="0">
                <a:solidFill>
                  <a:srgbClr val="000000"/>
                </a:solidFill>
                <a:latin typeface="Source Sans Pro" panose="020B0503030403020204" pitchFamily="34" charset="0"/>
              </a:rPr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sz="2200" noProof="0" dirty="0"/>
            </a:br>
            <a:br>
              <a:rPr lang="nl-BE" dirty="0"/>
            </a:br>
            <a:br>
              <a:rPr lang="nl-BE" dirty="0"/>
            </a:br>
            <a:br>
              <a:rPr lang="nl-BE" dirty="0"/>
            </a:br>
            <a:br>
              <a:rPr lang="nl-BE" dirty="0"/>
            </a:br>
            <a:r>
              <a:rPr lang="nl-BE" dirty="0"/>
              <a:t>Kleding en mode</a:t>
            </a:r>
            <a:br>
              <a:rPr lang="nl-BE" dirty="0"/>
            </a:br>
            <a:br>
              <a:rPr lang="nl-BE" dirty="0"/>
            </a:br>
            <a:r>
              <a:rPr lang="nl-NL" sz="3100" dirty="0"/>
              <a:t>De koopbinding voor Aarschot voor kleding en mode bedraagt 28,0% wat aldus een koopvlucht van 72,0% geeft </a:t>
            </a:r>
            <a:endParaRPr lang="nl-BE" sz="1200" noProof="0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00BB4EB-2A0C-0BB2-74B4-0C6929E3B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300C40A-724C-9F6F-6816-880D5C287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40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9903431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9B0E27-62E2-4BB2-0D49-F590B43468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906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474CCFA-51F0-57F3-E56A-4D3CFDDA0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82" y="643467"/>
            <a:ext cx="9108876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900" kern="1200" noProof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Toerisme</a:t>
            </a:r>
          </a:p>
        </p:txBody>
      </p:sp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DCD89F42-9ED1-E8E3-5CA1-8A3B105109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0096" y="1675227"/>
            <a:ext cx="6625807" cy="4394199"/>
          </a:xfrm>
          <a:prstGeom prst="rect">
            <a:avLst/>
          </a:prstGeom>
        </p:spPr>
      </p:pic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DC7E604-7C8C-D4B0-43E8-E1CB3ED7B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2" y="6356350"/>
            <a:ext cx="334327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en-US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Detailhandelsplan Aarschot 2026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AE2DA90-DB32-2A53-E7D1-822872F8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2" y="6356350"/>
            <a:ext cx="222885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A02A8F7-B326-4547-90A2-4149C4343BF0}" type="slidenum">
              <a:rPr lang="en-US" noProof="0" smtClean="0"/>
              <a:pPr defTabSz="914400">
                <a:spcAft>
                  <a:spcPts val="600"/>
                </a:spcAft>
              </a:pPr>
              <a:t>41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0183837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D5F93B-DE3C-B939-25EB-1EA633D8E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4767BB-EE85-BA11-EBA5-E8691833B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35" y="48300"/>
            <a:ext cx="8023860" cy="1008340"/>
          </a:xfrm>
        </p:spPr>
        <p:txBody>
          <a:bodyPr>
            <a:normAutofit/>
          </a:bodyPr>
          <a:lstStyle/>
          <a:p>
            <a:r>
              <a:rPr lang="nl-BE" noProof="0" dirty="0"/>
              <a:t>Toerisme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CBAC063-CE8B-4DF3-1669-3A00EA452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79320482-E240-E552-A65E-4B69F1A7F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42</a:t>
            </a:fld>
            <a:endParaRPr lang="nl-BE" noProof="0" dirty="0"/>
          </a:p>
        </p:txBody>
      </p:sp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5D6840F9-951B-BDE5-450E-D49C3B911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2286" y="1056640"/>
            <a:ext cx="6991109" cy="4852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0079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8EC5FD-522A-96B9-2D70-BFFE8B4CA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78B73C-004B-38E0-726E-18DBAD808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410" y="1331089"/>
            <a:ext cx="8098155" cy="2222339"/>
          </a:xfrm>
        </p:spPr>
        <p:txBody>
          <a:bodyPr>
            <a:normAutofit/>
          </a:bodyPr>
          <a:lstStyle/>
          <a:p>
            <a:r>
              <a:rPr lang="nl-BE" noProof="0" dirty="0"/>
              <a:t>Enquête handelaars &amp; consumenten</a:t>
            </a:r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A6C1164-8008-2BFC-3770-0A1788FEE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A4BF7A0-022A-2B09-2259-20B4C538C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43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32709676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EA1B35-FAEB-A9E3-BD33-63044D97B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err="1"/>
              <a:t>Resultaten</a:t>
            </a:r>
            <a:endParaRPr lang="en-GB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884CA49-44EF-435F-BC1B-2030A9CCE3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Enquête</a:t>
            </a:r>
            <a:r>
              <a:rPr lang="en-GB"/>
              <a:t> </a:t>
            </a:r>
            <a:r>
              <a:rPr lang="en-GB" err="1"/>
              <a:t>handelaars</a:t>
            </a:r>
            <a:endParaRPr lang="en-GB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2D8C436-7BD0-C1B3-9598-4440A266C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2EBF7F3-8DF1-85D0-F156-6146E0D10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44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154482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832B7F47-AA7C-6918-E941-D05EB3DFD8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85" y="2450911"/>
            <a:ext cx="4315629" cy="259396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AE37EEF-6E0A-46FC-AA6D-F2161E756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Informatie</a:t>
            </a:r>
            <a:r>
              <a:rPr lang="en-GB"/>
              <a:t> </a:t>
            </a:r>
            <a:r>
              <a:rPr lang="en-GB" err="1"/>
              <a:t>deelnemers</a:t>
            </a:r>
            <a:endParaRPr lang="en-GB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3446BF2F-00A8-FBDC-127B-B0F88D30BE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7389" y="2450911"/>
            <a:ext cx="4315458" cy="2593968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329C3535-A0CA-5F2C-BEFF-5F95614C7EAE}"/>
              </a:ext>
            </a:extLst>
          </p:cNvPr>
          <p:cNvSpPr txBox="1"/>
          <p:nvPr/>
        </p:nvSpPr>
        <p:spPr>
          <a:xfrm>
            <a:off x="1469137" y="1865376"/>
            <a:ext cx="1600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/>
              <a:t>67 </a:t>
            </a:r>
            <a:r>
              <a:rPr lang="en-GB" sz="1800" err="1"/>
              <a:t>Deelnemers</a:t>
            </a:r>
            <a:endParaRPr lang="en-GB" sz="180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C07E0D2-9AC3-C581-4CD1-75B436E3D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BB0F61E-B7D2-61CD-4074-1D3488C0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45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97773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9AB644-7432-8086-6ADF-5831CAC17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Scores op </a:t>
            </a:r>
            <a:r>
              <a:rPr lang="en-GB" err="1"/>
              <a:t>tien</a:t>
            </a:r>
            <a:endParaRPr lang="en-GB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943ECF94-4E41-0C08-6D8A-914925798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1" y="1846970"/>
            <a:ext cx="9141099" cy="3815367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14B715A-0AFE-4AA3-458C-A9E2168BF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130713C-B3A9-2BAC-BFFA-3391895C6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46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0652066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40AA4D55-BCD7-D81B-B142-10010D83F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630360"/>
            <a:ext cx="9144000" cy="3993031"/>
          </a:xfrm>
          <a:prstGeom prst="rect">
            <a:avLst/>
          </a:prstGeom>
        </p:spPr>
      </p:pic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920A065A-1F96-D203-9CF5-56CDE6DCC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A8E9930F-A8FE-417F-B414-AE1AABB4E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47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9046246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1C801-9247-FCBC-EDA7-712AD75EB2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8DCC1D-EA30-6914-34C5-AA021615A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2683" y="864144"/>
            <a:ext cx="6951451" cy="580926"/>
          </a:xfrm>
        </p:spPr>
        <p:txBody>
          <a:bodyPr>
            <a:normAutofit fontScale="90000"/>
          </a:bodyPr>
          <a:lstStyle/>
          <a:p>
            <a:pPr algn="ctr"/>
            <a:r>
              <a:rPr lang="en-GB"/>
              <a:t>Wat </a:t>
            </a:r>
            <a:r>
              <a:rPr lang="en-GB" err="1"/>
              <a:t>verwacht</a:t>
            </a:r>
            <a:r>
              <a:rPr lang="en-GB"/>
              <a:t> je van de </a:t>
            </a:r>
            <a:r>
              <a:rPr lang="en-GB" err="1"/>
              <a:t>stad</a:t>
            </a:r>
            <a:r>
              <a:rPr lang="en-GB"/>
              <a:t>?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E5423FA-8356-354D-AF32-637E0DD557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959744"/>
            <a:ext cx="9125922" cy="3389496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4B54735-E7CC-1EDD-54D4-1199FD7BB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71FBF4C-9244-77FE-C5BE-CCC61C88F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48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356253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F1D850-C40F-3F67-F854-79D22534B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Jouw</a:t>
            </a:r>
            <a:r>
              <a:rPr lang="en-GB"/>
              <a:t> tip </a:t>
            </a:r>
            <a:r>
              <a:rPr lang="en-GB" err="1"/>
              <a:t>voor</a:t>
            </a:r>
            <a:r>
              <a:rPr lang="en-GB"/>
              <a:t> het </a:t>
            </a:r>
            <a:r>
              <a:rPr lang="en-GB" err="1"/>
              <a:t>beleid</a:t>
            </a:r>
            <a:endParaRPr lang="en-GB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3BE1481-EF12-1A2C-5C06-D0D15BBC8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713122"/>
            <a:ext cx="9144892" cy="3607472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EBFD0F61-1DF6-2F66-0C8E-58A2159E5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59E255F-E85C-CB01-2030-9381F3FFD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49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75746294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1F8D50-8AC5-817B-360D-026FF3166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Jouw</a:t>
            </a:r>
            <a:r>
              <a:rPr lang="en-GB"/>
              <a:t> tip </a:t>
            </a:r>
            <a:r>
              <a:rPr lang="en-GB" err="1"/>
              <a:t>voor</a:t>
            </a:r>
            <a:r>
              <a:rPr lang="en-GB"/>
              <a:t> het </a:t>
            </a:r>
            <a:r>
              <a:rPr lang="en-GB" err="1"/>
              <a:t>beleid</a:t>
            </a:r>
            <a:endParaRPr lang="en-GB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0A6E0C2-3113-E30A-A650-3403BEB56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715779"/>
            <a:ext cx="9144892" cy="3588501"/>
          </a:xfrm>
          <a:prstGeom prst="rect">
            <a:avLst/>
          </a:prstGeom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C115FF4A-3995-B2E9-FF89-9F8B07FD2AF9}"/>
              </a:ext>
            </a:extLst>
          </p:cNvPr>
          <p:cNvSpPr txBox="1"/>
          <p:nvPr/>
        </p:nvSpPr>
        <p:spPr>
          <a:xfrm>
            <a:off x="5291328" y="513547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Markt</a:t>
            </a:r>
            <a:endParaRPr lang="nl-NL" sz="36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8DAE05D-9864-2635-580D-589108AAB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7B28566-BDB8-0008-848B-F9DF1CF27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50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449114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3C9FA4-BF4E-528E-F10C-FE07CBBE1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Nadelen</a:t>
            </a:r>
            <a:r>
              <a:rPr lang="en-GB"/>
              <a:t> </a:t>
            </a:r>
            <a:r>
              <a:rPr lang="en-GB" err="1"/>
              <a:t>voor</a:t>
            </a:r>
            <a:r>
              <a:rPr lang="en-GB"/>
              <a:t> de </a:t>
            </a:r>
            <a:r>
              <a:rPr lang="en-GB" err="1"/>
              <a:t>handelaars</a:t>
            </a:r>
            <a:endParaRPr lang="en-GB"/>
          </a:p>
        </p:txBody>
      </p:sp>
      <p:pic>
        <p:nvPicPr>
          <p:cNvPr id="5" name="Afbeelding 4" descr="Afbeelding met tekst, schermopname, Lettertype, nummer">
            <a:extLst>
              <a:ext uri="{FF2B5EF4-FFF2-40B4-BE49-F238E27FC236}">
                <a16:creationId xmlns:a16="http://schemas.microsoft.com/office/drawing/2014/main" id="{DB1A8769-1CEE-935C-C98F-5BF3EB0B23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95" y="1486902"/>
            <a:ext cx="9086850" cy="4305300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1F123DA-8B51-76AE-8EFB-70D7ACF55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07100B7-9BE4-AAE6-EF75-8D40DECF2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7028485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DE7EC9-E41F-5AE3-2CA3-D805187F4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Voordelen</a:t>
            </a:r>
            <a:r>
              <a:rPr lang="en-GB"/>
              <a:t> </a:t>
            </a:r>
            <a:r>
              <a:rPr lang="en-GB" err="1"/>
              <a:t>voor</a:t>
            </a:r>
            <a:r>
              <a:rPr lang="en-GB"/>
              <a:t> </a:t>
            </a:r>
            <a:r>
              <a:rPr lang="en-GB" err="1"/>
              <a:t>handelaars</a:t>
            </a:r>
            <a:endParaRPr lang="en-GB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8009DD0-28A2-B60B-87A0-1EBA3D8FC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1" y="1697937"/>
            <a:ext cx="9147143" cy="3468984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887209A-3328-5E5B-344D-A61D2B350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0CD5A0F-1728-FD36-ECC9-88CC3994F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52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21634575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C59004-CE51-3626-2364-C5DC88C76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Welke </a:t>
            </a:r>
            <a:r>
              <a:rPr lang="en-GB" err="1"/>
              <a:t>investeringen</a:t>
            </a:r>
            <a:r>
              <a:rPr lang="en-GB"/>
              <a:t> plan </a:t>
            </a:r>
            <a:r>
              <a:rPr lang="en-GB" err="1"/>
              <a:t>jij</a:t>
            </a:r>
            <a:r>
              <a:rPr lang="en-GB"/>
              <a:t> &lt;5j?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03D7369C-37CB-59B2-BC49-56F1886D62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710290"/>
            <a:ext cx="9144440" cy="3437075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E71D00AE-3E84-94F5-F167-ECD0DCB0F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2C9AAB2-E345-00D5-0019-E216DD361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9289565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B5BFBA-838F-5CD6-79C7-73D1116FC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Wat is </a:t>
            </a:r>
            <a:r>
              <a:rPr lang="en-GB" err="1"/>
              <a:t>jouw</a:t>
            </a:r>
            <a:r>
              <a:rPr lang="en-GB"/>
              <a:t> </a:t>
            </a:r>
            <a:r>
              <a:rPr lang="en-GB" err="1"/>
              <a:t>toekomstperspectief</a:t>
            </a:r>
            <a:r>
              <a:rPr lang="en-GB"/>
              <a:t>?</a:t>
            </a:r>
          </a:p>
        </p:txBody>
      </p:sp>
      <p:graphicFrame>
        <p:nvGraphicFramePr>
          <p:cNvPr id="4" name="Grafiek 3">
            <a:extLst>
              <a:ext uri="{FF2B5EF4-FFF2-40B4-BE49-F238E27FC236}">
                <a16:creationId xmlns:a16="http://schemas.microsoft.com/office/drawing/2014/main" id="{5BE0FD61-B2E5-B0C5-86E3-B5B06E74F880}"/>
              </a:ext>
            </a:extLst>
          </p:cNvPr>
          <p:cNvGraphicFramePr>
            <a:graphicFrameLocks/>
          </p:cNvGraphicFramePr>
          <p:nvPr/>
        </p:nvGraphicFramePr>
        <p:xfrm>
          <a:off x="1496568" y="1591056"/>
          <a:ext cx="6839712" cy="4279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7C6BC4A-DDA5-49BA-9CF9-43C4B8B7E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49FBB6B-5FF7-D31B-7FB2-5020741CC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6099935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543311-C1E9-9F72-E38D-761B4B2DE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err="1"/>
              <a:t>Grootste</a:t>
            </a:r>
            <a:r>
              <a:rPr lang="en-GB" sz="2400"/>
              <a:t> </a:t>
            </a:r>
            <a:r>
              <a:rPr lang="en-GB" sz="2400" err="1"/>
              <a:t>bedreigingen</a:t>
            </a:r>
            <a:r>
              <a:rPr lang="en-GB" sz="2400"/>
              <a:t> </a:t>
            </a:r>
            <a:r>
              <a:rPr lang="en-GB" sz="2400" err="1"/>
              <a:t>voor</a:t>
            </a:r>
            <a:r>
              <a:rPr lang="en-GB" sz="2400"/>
              <a:t> </a:t>
            </a:r>
            <a:r>
              <a:rPr lang="en-GB" sz="2400" err="1"/>
              <a:t>handelaars</a:t>
            </a:r>
            <a:endParaRPr lang="en-GB" sz="240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C3E3850D-0995-AD7A-BE99-D456D9602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51" y="1589273"/>
            <a:ext cx="9144845" cy="4365616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9450208-0D74-AF42-3480-E8AEF0C8D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767D346-0E8A-0C11-438F-D9FD5AFEB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1434436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F4FEFD-DF41-C3E9-FA38-B44477EEB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/>
                <a:cs typeface="Arial"/>
              </a:rPr>
              <a:t>Wat </a:t>
            </a:r>
            <a:r>
              <a:rPr lang="en-GB" dirty="0" err="1">
                <a:latin typeface="Arial"/>
                <a:cs typeface="Arial"/>
              </a:rPr>
              <a:t>typeert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uw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handelskern</a:t>
            </a:r>
            <a:r>
              <a:rPr lang="en-GB" dirty="0">
                <a:latin typeface="Arial"/>
                <a:cs typeface="Arial"/>
              </a:rPr>
              <a:t>?</a:t>
            </a: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6799DD55-5C03-B282-627C-FC7B29548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096935"/>
            <a:ext cx="9145844" cy="3404225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2CC2C49-B760-5D58-FDAF-86028A093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35E483C-7CB7-611E-575A-C1909EF4E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5653770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5F4B31-DBBF-0D17-014D-1BA77020B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Mobiliteit</a:t>
            </a:r>
            <a:r>
              <a:rPr lang="en-GB"/>
              <a:t> - focus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282339F-B7A1-9BDA-51A5-4D482F6BA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1" y="2151798"/>
            <a:ext cx="9030887" cy="2694522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9B9BBF1-3EAD-E5C5-7E08-326EB5146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D0877C5-4BAB-8F44-D44A-575CC448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74890338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0E200-8089-EDC9-E85D-877E6C28B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7DB47A-2967-2135-BE30-EBD30901D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9233" y="862053"/>
            <a:ext cx="6951451" cy="580926"/>
          </a:xfrm>
        </p:spPr>
        <p:txBody>
          <a:bodyPr>
            <a:normAutofit fontScale="90000"/>
          </a:bodyPr>
          <a:lstStyle/>
          <a:p>
            <a:r>
              <a:rPr lang="en-GB" err="1"/>
              <a:t>Vormen</a:t>
            </a:r>
            <a:r>
              <a:rPr lang="en-GB"/>
              <a:t> van </a:t>
            </a:r>
            <a:r>
              <a:rPr lang="en-GB" err="1"/>
              <a:t>overlast</a:t>
            </a:r>
            <a:endParaRPr lang="en-GB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1042AE44-DB0B-5458-C4E8-CF73683398EC}"/>
              </a:ext>
            </a:extLst>
          </p:cNvPr>
          <p:cNvSpPr txBox="1"/>
          <p:nvPr/>
        </p:nvSpPr>
        <p:spPr>
          <a:xfrm>
            <a:off x="902208" y="1351508"/>
            <a:ext cx="854049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nl-NL" sz="2400" b="1"/>
              <a:t>	Samenvatting per categorie (aantal vermeldingen):</a:t>
            </a:r>
          </a:p>
          <a:p>
            <a:pPr>
              <a:buNone/>
            </a:pP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Vuilnis: </a:t>
            </a:r>
            <a:r>
              <a:rPr lang="nl-NL" sz="2400" b="1"/>
              <a:t>38</a:t>
            </a: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Vandalisme: </a:t>
            </a:r>
            <a:r>
              <a:rPr lang="nl-NL" sz="2400" b="1"/>
              <a:t>30</a:t>
            </a: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Hangjongeren: </a:t>
            </a:r>
            <a:r>
              <a:rPr lang="nl-NL" sz="2400" b="1"/>
              <a:t>24</a:t>
            </a: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Diefstal: </a:t>
            </a:r>
            <a:r>
              <a:rPr lang="nl-NL" sz="2400" b="1"/>
              <a:t>19</a:t>
            </a: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Overlast door honden (hondenpoep / plassen tegen gevel): </a:t>
            </a:r>
            <a:r>
              <a:rPr lang="nl-NL" sz="2400" b="1"/>
              <a:t>5</a:t>
            </a: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Dronken mensen / dronkaards: </a:t>
            </a:r>
            <a:r>
              <a:rPr lang="nl-NL" sz="2400" b="1"/>
              <a:t>1</a:t>
            </a: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Geluidsoverlast: </a:t>
            </a:r>
            <a:r>
              <a:rPr lang="nl-NL" sz="2400" b="1"/>
              <a:t>1</a:t>
            </a: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Ratten: </a:t>
            </a:r>
            <a:r>
              <a:rPr lang="nl-NL" sz="2400" b="1"/>
              <a:t>1</a:t>
            </a:r>
            <a:endParaRPr lang="nl-NL" sz="2400"/>
          </a:p>
          <a:p>
            <a:pPr lvl="1">
              <a:buFont typeface="Arial" panose="020B0604020202020204" pitchFamily="34" charset="0"/>
              <a:buChar char="•"/>
            </a:pPr>
            <a:r>
              <a:rPr lang="nl-NL" sz="2400"/>
              <a:t> Geen / niet echt problemen gemeld: </a:t>
            </a:r>
            <a:r>
              <a:rPr lang="nl-NL" sz="2400" b="1"/>
              <a:t>7</a:t>
            </a:r>
            <a:endParaRPr lang="nl-NL" sz="240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7D636BA-F05F-B669-47B1-1B7291A65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DEE47EF-7E78-FAFF-74AF-5160EA22E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303650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034EF217-ECC5-8A8C-4498-3477990B7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4503" y="2583981"/>
            <a:ext cx="6047756" cy="627808"/>
          </a:xfrm>
        </p:spPr>
        <p:txBody>
          <a:bodyPr>
            <a:normAutofit fontScale="90000"/>
          </a:bodyPr>
          <a:lstStyle/>
          <a:p>
            <a:r>
              <a:rPr lang="en-GB" err="1"/>
              <a:t>Resultaten</a:t>
            </a:r>
            <a:br>
              <a:rPr lang="en-GB"/>
            </a:br>
            <a:endParaRPr lang="en-GB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6E4F73B-51A5-154C-6819-E4DD767FB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64503" y="3146300"/>
            <a:ext cx="6047756" cy="1191153"/>
          </a:xfrm>
        </p:spPr>
        <p:txBody>
          <a:bodyPr/>
          <a:lstStyle/>
          <a:p>
            <a:r>
              <a:rPr lang="en-GB" err="1"/>
              <a:t>Inwoners</a:t>
            </a:r>
            <a:endParaRPr lang="en-GB"/>
          </a:p>
        </p:txBody>
      </p:sp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628B32FE-4D1E-E12C-D454-BEEABA1D1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3EA3E9B4-3EF9-6E18-7E41-4EEDB1B2A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59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0502942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A7D1AE86-DA76-4D22-26C5-0A4E8ECEA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Informatie</a:t>
            </a:r>
            <a:r>
              <a:rPr lang="en-GB"/>
              <a:t> </a:t>
            </a:r>
            <a:r>
              <a:rPr lang="en-GB" err="1"/>
              <a:t>deelnemers</a:t>
            </a:r>
            <a:endParaRPr lang="en-GB"/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4FB44202-A36A-8817-638C-F345FC772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673" y="1417639"/>
            <a:ext cx="6951451" cy="3767145"/>
          </a:xfrm>
        </p:spPr>
        <p:txBody>
          <a:bodyPr/>
          <a:lstStyle/>
          <a:p>
            <a:r>
              <a:rPr lang="en-GB"/>
              <a:t>772 </a:t>
            </a:r>
            <a:r>
              <a:rPr lang="en-GB" err="1"/>
              <a:t>respondenten</a:t>
            </a:r>
            <a:r>
              <a:rPr lang="en-GB"/>
              <a:t>!</a:t>
            </a:r>
          </a:p>
        </p:txBody>
      </p:sp>
      <p:graphicFrame>
        <p:nvGraphicFramePr>
          <p:cNvPr id="6" name="Grafiek 5">
            <a:extLst>
              <a:ext uri="{FF2B5EF4-FFF2-40B4-BE49-F238E27FC236}">
                <a16:creationId xmlns:a16="http://schemas.microsoft.com/office/drawing/2014/main" id="{2147D16C-D60B-17D0-5593-0716A0DF3898}"/>
              </a:ext>
            </a:extLst>
          </p:cNvPr>
          <p:cNvGraphicFramePr>
            <a:graphicFrameLocks/>
          </p:cNvGraphicFramePr>
          <p:nvPr/>
        </p:nvGraphicFramePr>
        <p:xfrm>
          <a:off x="381046" y="2318744"/>
          <a:ext cx="4570102" cy="2573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Grafiek 6">
            <a:extLst>
              <a:ext uri="{FF2B5EF4-FFF2-40B4-BE49-F238E27FC236}">
                <a16:creationId xmlns:a16="http://schemas.microsoft.com/office/drawing/2014/main" id="{11A385DE-807C-70E4-7A37-F463B89E27A4}"/>
              </a:ext>
            </a:extLst>
          </p:cNvPr>
          <p:cNvGraphicFramePr>
            <a:graphicFrameLocks/>
          </p:cNvGraphicFramePr>
          <p:nvPr/>
        </p:nvGraphicFramePr>
        <p:xfrm>
          <a:off x="5014885" y="2318746"/>
          <a:ext cx="4513189" cy="25732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000FF9EF-9E9C-6795-9A50-A689E7F2C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AB0EE4F3-3934-0B40-0FB7-99019F6E9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60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4013306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54E55B-3787-2FE8-4096-E45C8507F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>
                <a:latin typeface="Arial"/>
                <a:cs typeface="Arial"/>
              </a:rPr>
              <a:t>Wat koopt u binnen Aarschot?</a:t>
            </a:r>
            <a:endParaRPr lang="nl-NL"/>
          </a:p>
        </p:txBody>
      </p:sp>
      <p:pic>
        <p:nvPicPr>
          <p:cNvPr id="4" name="Tijdelijke aanduiding voor inhoud 3" descr="Afbeelding met tekst, schermopname, scherm, nummer&#10;&#10;Door AI gegenereerde inhoud is mogelijk onjuist.">
            <a:extLst>
              <a:ext uri="{FF2B5EF4-FFF2-40B4-BE49-F238E27FC236}">
                <a16:creationId xmlns:a16="http://schemas.microsoft.com/office/drawing/2014/main" id="{06358684-09CC-4CF1-3DBF-0E415C55E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7942" y="1717438"/>
            <a:ext cx="7155943" cy="4250721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FB24C176-D5F9-1541-C7EE-83C792E3E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C0AB143-8F94-E5FD-101B-A28606480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750096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8BE26C-E180-C576-335E-882DACAD4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Wat </a:t>
            </a:r>
            <a:r>
              <a:rPr lang="en-GB" err="1"/>
              <a:t>koopt</a:t>
            </a:r>
            <a:r>
              <a:rPr lang="en-GB"/>
              <a:t> u in </a:t>
            </a:r>
            <a:r>
              <a:rPr lang="en-GB" err="1"/>
              <a:t>een</a:t>
            </a:r>
            <a:r>
              <a:rPr lang="en-GB"/>
              <a:t> </a:t>
            </a:r>
            <a:r>
              <a:rPr lang="en-GB" err="1"/>
              <a:t>andere</a:t>
            </a:r>
            <a:r>
              <a:rPr lang="en-GB"/>
              <a:t> </a:t>
            </a:r>
            <a:r>
              <a:rPr lang="en-GB" err="1"/>
              <a:t>gemeente</a:t>
            </a:r>
            <a:r>
              <a:rPr lang="en-GB"/>
              <a:t>?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EEB0EE6C-2ABB-233C-D490-169711D39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244" y="1634965"/>
            <a:ext cx="8194280" cy="4925286"/>
          </a:xfrm>
          <a:prstGeom prst="rect">
            <a:avLst/>
          </a:prstGeom>
        </p:spPr>
      </p:pic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F5BB327-5CB5-A67D-2333-49223EA27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0FFC080-FA98-CE9B-A433-A6DB4D419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62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453816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E03CA6-F48F-EF2A-A4F1-152794DF6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3B1603-7040-57BF-C584-2948553D0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err="1"/>
              <a:t>Waar</a:t>
            </a:r>
            <a:r>
              <a:rPr lang="en-GB"/>
              <a:t> </a:t>
            </a:r>
            <a:r>
              <a:rPr lang="en-GB" err="1"/>
              <a:t>koopt</a:t>
            </a:r>
            <a:r>
              <a:rPr lang="en-GB"/>
              <a:t> u in </a:t>
            </a:r>
            <a:r>
              <a:rPr lang="en-GB" err="1"/>
              <a:t>een</a:t>
            </a:r>
            <a:r>
              <a:rPr lang="en-GB"/>
              <a:t> </a:t>
            </a:r>
            <a:r>
              <a:rPr lang="en-GB" err="1"/>
              <a:t>andere</a:t>
            </a:r>
            <a:r>
              <a:rPr lang="en-GB"/>
              <a:t> </a:t>
            </a:r>
            <a:r>
              <a:rPr lang="en-GB" err="1"/>
              <a:t>gemeente</a:t>
            </a:r>
            <a:r>
              <a:rPr lang="en-GB"/>
              <a:t>?</a:t>
            </a:r>
          </a:p>
        </p:txBody>
      </p:sp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638ABE53-874D-A1CE-179C-C7E7F6AABB6A}"/>
              </a:ext>
            </a:extLst>
          </p:cNvPr>
          <p:cNvGraphicFramePr>
            <a:graphicFrameLocks noGrp="1"/>
          </p:cNvGraphicFramePr>
          <p:nvPr/>
        </p:nvGraphicFramePr>
        <p:xfrm>
          <a:off x="1040552" y="1554798"/>
          <a:ext cx="8173552" cy="5056320"/>
        </p:xfrm>
        <a:graphic>
          <a:graphicData uri="http://schemas.openxmlformats.org/drawingml/2006/table">
            <a:tbl>
              <a:tblPr/>
              <a:tblGrid>
                <a:gridCol w="4086776">
                  <a:extLst>
                    <a:ext uri="{9D8B030D-6E8A-4147-A177-3AD203B41FA5}">
                      <a16:colId xmlns:a16="http://schemas.microsoft.com/office/drawing/2014/main" val="3793509909"/>
                    </a:ext>
                  </a:extLst>
                </a:gridCol>
                <a:gridCol w="4086776">
                  <a:extLst>
                    <a:ext uri="{9D8B030D-6E8A-4147-A177-3AD203B41FA5}">
                      <a16:colId xmlns:a16="http://schemas.microsoft.com/office/drawing/2014/main" val="4260635959"/>
                    </a:ext>
                  </a:extLst>
                </a:gridCol>
              </a:tblGrid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600" b="1">
                          <a:effectLst/>
                        </a:rPr>
                        <a:t>Stad/Gemeente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600" b="1">
                          <a:effectLst/>
                        </a:rPr>
                        <a:t>Aantal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812558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Leuven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374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3236037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Tielt-Winge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187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8443289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Hasselt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123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951734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Diest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91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646145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Antwerpen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83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2570595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Heist-op-den-Berg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55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8129248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Scherpenheuvel-Zichem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49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321750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Herselt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39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040660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Brussel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22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95052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Olen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17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495143"/>
                  </a:ext>
                </a:extLst>
              </a:tr>
              <a:tr h="4213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sz="1100">
                          <a:effectLst/>
                        </a:rPr>
                        <a:t>Mechelen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BE" sz="1100">
                          <a:effectLst/>
                        </a:rPr>
                        <a:t>14</a:t>
                      </a:r>
                    </a:p>
                  </a:txBody>
                  <a:tcPr marL="15439" marR="15439" marT="7720" marB="772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959519"/>
                  </a:ext>
                </a:extLst>
              </a:tr>
            </a:tbl>
          </a:graphicData>
        </a:graphic>
      </p:graphicFrame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EE2D12B-F6C4-AF1C-9A7F-805B08FAF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A2069D7-7618-747B-A0C1-7A8474099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7259615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B9D59E-EF90-BDC2-1B5E-E28F67D4C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3030EF-9D35-55F6-85B4-FC56E9A7A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672" y="836712"/>
            <a:ext cx="7524328" cy="580926"/>
          </a:xfrm>
        </p:spPr>
        <p:txBody>
          <a:bodyPr>
            <a:normAutofit fontScale="90000"/>
          </a:bodyPr>
          <a:lstStyle/>
          <a:p>
            <a:r>
              <a:rPr lang="en-GB" err="1"/>
              <a:t>Waarom</a:t>
            </a:r>
            <a:r>
              <a:rPr lang="en-GB"/>
              <a:t> </a:t>
            </a:r>
            <a:r>
              <a:rPr lang="en-GB" err="1"/>
              <a:t>koopt</a:t>
            </a:r>
            <a:r>
              <a:rPr lang="en-GB"/>
              <a:t> u in </a:t>
            </a:r>
            <a:r>
              <a:rPr lang="en-GB" err="1"/>
              <a:t>een</a:t>
            </a:r>
            <a:r>
              <a:rPr lang="en-GB"/>
              <a:t> </a:t>
            </a:r>
            <a:r>
              <a:rPr lang="en-GB" err="1"/>
              <a:t>andere</a:t>
            </a:r>
            <a:r>
              <a:rPr lang="en-GB"/>
              <a:t> </a:t>
            </a:r>
            <a:r>
              <a:rPr lang="en-GB" err="1"/>
              <a:t>gemeente</a:t>
            </a:r>
            <a:r>
              <a:rPr lang="en-GB"/>
              <a:t>?</a:t>
            </a:r>
          </a:p>
        </p:txBody>
      </p:sp>
      <p:graphicFrame>
        <p:nvGraphicFramePr>
          <p:cNvPr id="12" name="Tabel 11">
            <a:extLst>
              <a:ext uri="{FF2B5EF4-FFF2-40B4-BE49-F238E27FC236}">
                <a16:creationId xmlns:a16="http://schemas.microsoft.com/office/drawing/2014/main" id="{FF26ABE1-F59B-2B0F-4327-7D27A9049D17}"/>
              </a:ext>
            </a:extLst>
          </p:cNvPr>
          <p:cNvGraphicFramePr>
            <a:graphicFrameLocks noGrp="1"/>
          </p:cNvGraphicFramePr>
          <p:nvPr/>
        </p:nvGraphicFramePr>
        <p:xfrm>
          <a:off x="1725168" y="1900203"/>
          <a:ext cx="7013448" cy="383914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3506724">
                  <a:extLst>
                    <a:ext uri="{9D8B030D-6E8A-4147-A177-3AD203B41FA5}">
                      <a16:colId xmlns:a16="http://schemas.microsoft.com/office/drawing/2014/main" val="1351004622"/>
                    </a:ext>
                  </a:extLst>
                </a:gridCol>
                <a:gridCol w="3506724">
                  <a:extLst>
                    <a:ext uri="{9D8B030D-6E8A-4147-A177-3AD203B41FA5}">
                      <a16:colId xmlns:a16="http://schemas.microsoft.com/office/drawing/2014/main" val="2842557310"/>
                    </a:ext>
                  </a:extLst>
                </a:gridCol>
              </a:tblGrid>
              <a:tr h="2553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600" b="1"/>
                        <a:t>Categorie</a:t>
                      </a:r>
                    </a:p>
                  </a:txBody>
                  <a:tcPr marL="63850" marR="63850" marT="31925" marB="319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600" b="1"/>
                        <a:t>Aantal vermeldingen</a:t>
                      </a:r>
                    </a:p>
                  </a:txBody>
                  <a:tcPr marL="63850" marR="63850" marT="31925" marB="31925" anchor="ctr"/>
                </a:tc>
                <a:extLst>
                  <a:ext uri="{0D108BD9-81ED-4DB2-BD59-A6C34878D82A}">
                    <a16:rowId xmlns:a16="http://schemas.microsoft.com/office/drawing/2014/main" val="3713471025"/>
                  </a:ext>
                </a:extLst>
              </a:tr>
              <a:tr h="63849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300" b="1"/>
                        <a:t>Beter aanbod</a:t>
                      </a:r>
                      <a:r>
                        <a:rPr lang="nl-NL" sz="1300"/>
                        <a:t> (incl. meer/groter aanbod, meer winkels, ruim aanbod, etc.)</a:t>
                      </a:r>
                    </a:p>
                  </a:txBody>
                  <a:tcPr marL="63850" marR="63850" marT="31925" marB="319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300" b="1"/>
                        <a:t>420</a:t>
                      </a:r>
                      <a:endParaRPr lang="en-BE" sz="1300"/>
                    </a:p>
                  </a:txBody>
                  <a:tcPr marL="63850" marR="63850" marT="31925" marB="31925" anchor="ctr"/>
                </a:tc>
                <a:extLst>
                  <a:ext uri="{0D108BD9-81ED-4DB2-BD59-A6C34878D82A}">
                    <a16:rowId xmlns:a16="http://schemas.microsoft.com/office/drawing/2014/main" val="2380456688"/>
                  </a:ext>
                </a:extLst>
              </a:tr>
              <a:tr h="4469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300" b="1"/>
                        <a:t>Leukere gemeente / sfeer / beleving</a:t>
                      </a:r>
                      <a:endParaRPr lang="nl-NL" sz="1300"/>
                    </a:p>
                  </a:txBody>
                  <a:tcPr marL="63850" marR="63850" marT="31925" marB="319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300" b="1"/>
                        <a:t>150</a:t>
                      </a:r>
                      <a:endParaRPr lang="en-BE" sz="1300"/>
                    </a:p>
                  </a:txBody>
                  <a:tcPr marL="63850" marR="63850" marT="31925" marB="31925" anchor="ctr"/>
                </a:tc>
                <a:extLst>
                  <a:ext uri="{0D108BD9-81ED-4DB2-BD59-A6C34878D82A}">
                    <a16:rowId xmlns:a16="http://schemas.microsoft.com/office/drawing/2014/main" val="2755826172"/>
                  </a:ext>
                </a:extLst>
              </a:tr>
              <a:tr h="4469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300" b="1"/>
                        <a:t>Parkeerbeleid / parking / gratis parkeren</a:t>
                      </a:r>
                      <a:endParaRPr lang="nl-NL" sz="1300"/>
                    </a:p>
                  </a:txBody>
                  <a:tcPr marL="63850" marR="63850" marT="31925" marB="319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300" b="1"/>
                        <a:t>120</a:t>
                      </a:r>
                      <a:endParaRPr lang="en-BE" sz="1300"/>
                    </a:p>
                  </a:txBody>
                  <a:tcPr marL="63850" marR="63850" marT="31925" marB="31925" anchor="ctr"/>
                </a:tc>
                <a:extLst>
                  <a:ext uri="{0D108BD9-81ED-4DB2-BD59-A6C34878D82A}">
                    <a16:rowId xmlns:a16="http://schemas.microsoft.com/office/drawing/2014/main" val="1890892522"/>
                  </a:ext>
                </a:extLst>
              </a:tr>
              <a:tr h="4469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300" b="1" err="1"/>
                        <a:t>Werkgerelateerd</a:t>
                      </a:r>
                      <a:r>
                        <a:rPr lang="nl-NL" sz="1300"/>
                        <a:t> (werk, school, passeer naar werk)</a:t>
                      </a:r>
                    </a:p>
                  </a:txBody>
                  <a:tcPr marL="63850" marR="63850" marT="31925" marB="319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300" b="1"/>
                        <a:t>95</a:t>
                      </a:r>
                      <a:endParaRPr lang="en-BE" sz="1300"/>
                    </a:p>
                  </a:txBody>
                  <a:tcPr marL="63850" marR="63850" marT="31925" marB="31925" anchor="ctr"/>
                </a:tc>
                <a:extLst>
                  <a:ext uri="{0D108BD9-81ED-4DB2-BD59-A6C34878D82A}">
                    <a16:rowId xmlns:a16="http://schemas.microsoft.com/office/drawing/2014/main" val="1364699676"/>
                  </a:ext>
                </a:extLst>
              </a:tr>
              <a:tr h="2553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300" b="1"/>
                        <a:t>Nabijheid / afstand / kortbij</a:t>
                      </a:r>
                      <a:endParaRPr lang="nl-NL" sz="1300"/>
                    </a:p>
                  </a:txBody>
                  <a:tcPr marL="63850" marR="63850" marT="31925" marB="319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300" b="1"/>
                        <a:t>40</a:t>
                      </a:r>
                      <a:endParaRPr lang="en-BE" sz="1300"/>
                    </a:p>
                  </a:txBody>
                  <a:tcPr marL="63850" marR="63850" marT="31925" marB="31925" anchor="ctr"/>
                </a:tc>
                <a:extLst>
                  <a:ext uri="{0D108BD9-81ED-4DB2-BD59-A6C34878D82A}">
                    <a16:rowId xmlns:a16="http://schemas.microsoft.com/office/drawing/2014/main" val="4075625213"/>
                  </a:ext>
                </a:extLst>
              </a:tr>
              <a:tr h="63849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300" b="1"/>
                        <a:t>Specifieke winkels / producten</a:t>
                      </a:r>
                      <a:r>
                        <a:rPr lang="nl-NL" sz="1300"/>
                        <a:t> (bepaalde winkel, supermarkt, merk, speciaalzaak, etc.)</a:t>
                      </a:r>
                    </a:p>
                  </a:txBody>
                  <a:tcPr marL="63850" marR="63850" marT="31925" marB="319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300" b="1"/>
                        <a:t>55</a:t>
                      </a:r>
                      <a:endParaRPr lang="en-BE" sz="1300"/>
                    </a:p>
                  </a:txBody>
                  <a:tcPr marL="63850" marR="63850" marT="31925" marB="31925" anchor="ctr"/>
                </a:tc>
                <a:extLst>
                  <a:ext uri="{0D108BD9-81ED-4DB2-BD59-A6C34878D82A}">
                    <a16:rowId xmlns:a16="http://schemas.microsoft.com/office/drawing/2014/main" val="1482238415"/>
                  </a:ext>
                </a:extLst>
              </a:tr>
              <a:tr h="63849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300" b="1"/>
                        <a:t>Overige redenen</a:t>
                      </a:r>
                      <a:r>
                        <a:rPr lang="nl-NL" sz="1300"/>
                        <a:t> (prijs, gewoonte, uitstapje, veiligheid, mobiliteit, etc.)</a:t>
                      </a:r>
                    </a:p>
                  </a:txBody>
                  <a:tcPr marL="63850" marR="63850" marT="31925" marB="319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300" b="1"/>
                        <a:t>~35</a:t>
                      </a:r>
                      <a:endParaRPr lang="en-BE" sz="1300"/>
                    </a:p>
                  </a:txBody>
                  <a:tcPr marL="63850" marR="63850" marT="31925" marB="31925" anchor="ctr"/>
                </a:tc>
                <a:extLst>
                  <a:ext uri="{0D108BD9-81ED-4DB2-BD59-A6C34878D82A}">
                    <a16:rowId xmlns:a16="http://schemas.microsoft.com/office/drawing/2014/main" val="291507422"/>
                  </a:ext>
                </a:extLst>
              </a:tr>
            </a:tbl>
          </a:graphicData>
        </a:graphic>
      </p:graphicFrame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1F67217-7385-2871-0710-8D7E886B5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D161285-DC2C-F938-A210-6843B50DF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29133516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701B4-4418-DD48-C5FE-B6C44BA71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CDED3B-808E-1765-A743-7450D8C57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dirty="0">
                <a:latin typeface="Arial"/>
                <a:cs typeface="Arial"/>
              </a:rPr>
              <a:t>Wat </a:t>
            </a:r>
            <a:r>
              <a:rPr lang="en-GB" sz="2400" dirty="0" err="1">
                <a:latin typeface="Arial"/>
                <a:cs typeface="Arial"/>
              </a:rPr>
              <a:t>kan</a:t>
            </a:r>
            <a:r>
              <a:rPr lang="en-GB" sz="2400" dirty="0">
                <a:latin typeface="Arial"/>
                <a:cs typeface="Arial"/>
              </a:rPr>
              <a:t> er </a:t>
            </a:r>
            <a:r>
              <a:rPr lang="en-GB" sz="2400" dirty="0" err="1">
                <a:latin typeface="Arial"/>
                <a:cs typeface="Arial"/>
              </a:rPr>
              <a:t>beter</a:t>
            </a:r>
            <a:r>
              <a:rPr lang="en-GB" sz="2400" dirty="0">
                <a:latin typeface="Arial"/>
                <a:cs typeface="Arial"/>
              </a:rPr>
              <a:t> qua </a:t>
            </a:r>
            <a:r>
              <a:rPr lang="en-GB" sz="2400" dirty="0" err="1">
                <a:latin typeface="Arial"/>
                <a:cs typeface="Arial"/>
              </a:rPr>
              <a:t>evenementen</a:t>
            </a:r>
            <a:r>
              <a:rPr lang="en-GB" sz="2400" dirty="0">
                <a:latin typeface="Arial"/>
                <a:cs typeface="Arial"/>
              </a:rPr>
              <a:t>?</a:t>
            </a:r>
          </a:p>
        </p:txBody>
      </p:sp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836C2F16-B320-2B13-B235-5E042BD4B837}"/>
              </a:ext>
            </a:extLst>
          </p:cNvPr>
          <p:cNvGraphicFramePr>
            <a:graphicFrameLocks noGrp="1"/>
          </p:cNvGraphicFramePr>
          <p:nvPr/>
        </p:nvGraphicFramePr>
        <p:xfrm>
          <a:off x="957072" y="1765110"/>
          <a:ext cx="7845552" cy="3995608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6263640">
                  <a:extLst>
                    <a:ext uri="{9D8B030D-6E8A-4147-A177-3AD203B41FA5}">
                      <a16:colId xmlns:a16="http://schemas.microsoft.com/office/drawing/2014/main" val="1371868630"/>
                    </a:ext>
                  </a:extLst>
                </a:gridCol>
                <a:gridCol w="1581912">
                  <a:extLst>
                    <a:ext uri="{9D8B030D-6E8A-4147-A177-3AD203B41FA5}">
                      <a16:colId xmlns:a16="http://schemas.microsoft.com/office/drawing/2014/main" val="3438341295"/>
                    </a:ext>
                  </a:extLst>
                </a:gridCol>
              </a:tblGrid>
              <a:tr h="3032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 b="1"/>
                        <a:t>Project / voorstel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Aantal vermeldingen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4104644544"/>
                  </a:ext>
                </a:extLst>
              </a:tr>
              <a:tr h="6666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Meer evenementen in de handelskern (markten, festivals, shoppingdagen)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48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3283595120"/>
                  </a:ext>
                </a:extLst>
              </a:tr>
              <a:tr h="5128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Betere promotie en marketing van de winkels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44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1181473274"/>
                  </a:ext>
                </a:extLst>
              </a:tr>
              <a:tr h="3589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Gezamenlijke acties tussen handelaars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39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1152697303"/>
                  </a:ext>
                </a:extLst>
              </a:tr>
              <a:tr h="3589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Meer zichtbaarheid op sociale media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36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351721911"/>
                  </a:ext>
                </a:extLst>
              </a:tr>
              <a:tr h="3589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Koopzondagen organiseren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34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74737305"/>
                  </a:ext>
                </a:extLst>
              </a:tr>
              <a:tr h="3589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Straatanimatie en entertainment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31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1300501828"/>
                  </a:ext>
                </a:extLst>
              </a:tr>
              <a:tr h="3589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Handelskern website of online platform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29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3430035822"/>
                  </a:ext>
                </a:extLst>
              </a:tr>
              <a:tr h="3589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/>
                        <a:t>Cadeaubon voor lokale winkels</a:t>
                      </a:r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27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1193377238"/>
                  </a:ext>
                </a:extLst>
              </a:tr>
              <a:tr h="3589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400" b="1"/>
                        <a:t>Er is genoeg / huidige aanbod is al goed</a:t>
                      </a:r>
                      <a:endParaRPr lang="nl-NL" sz="1400"/>
                    </a:p>
                  </a:txBody>
                  <a:tcPr marL="22030" marR="22030" marT="11015" marB="1101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BE" sz="1400"/>
                        <a:t>12</a:t>
                      </a:r>
                    </a:p>
                  </a:txBody>
                  <a:tcPr marL="22030" marR="22030" marT="11015" marB="11015" anchor="ctr"/>
                </a:tc>
                <a:extLst>
                  <a:ext uri="{0D108BD9-81ED-4DB2-BD59-A6C34878D82A}">
                    <a16:rowId xmlns:a16="http://schemas.microsoft.com/office/drawing/2014/main" val="2797092531"/>
                  </a:ext>
                </a:extLst>
              </a:tr>
            </a:tbl>
          </a:graphicData>
        </a:graphic>
      </p:graphicFrame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E4362A1-242C-C6C2-99A9-2D08CF557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90267A3-614F-0E8B-127B-2E245B6FD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75533404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F07449-85BF-B87F-B082-148F4791C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/>
                <a:cs typeface="Arial"/>
              </a:rPr>
              <a:t>Scores op </a:t>
            </a:r>
            <a:r>
              <a:rPr lang="en-GB" dirty="0" err="1">
                <a:latin typeface="Arial"/>
                <a:cs typeface="Arial"/>
              </a:rPr>
              <a:t>tien</a:t>
            </a:r>
            <a:r>
              <a:rPr lang="en-GB" dirty="0">
                <a:latin typeface="Arial"/>
                <a:cs typeface="Arial"/>
              </a:rPr>
              <a:t> - </a:t>
            </a:r>
            <a:r>
              <a:rPr lang="en-GB" dirty="0" err="1">
                <a:latin typeface="Arial"/>
                <a:cs typeface="Arial"/>
              </a:rPr>
              <a:t>inwoners</a:t>
            </a:r>
            <a:endParaRPr lang="en-GB" dirty="0" err="1"/>
          </a:p>
        </p:txBody>
      </p:sp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5DE57952-C5F1-FAC9-29B1-05C9036E8A94}"/>
              </a:ext>
            </a:extLst>
          </p:cNvPr>
          <p:cNvGraphicFramePr>
            <a:graphicFrameLocks/>
          </p:cNvGraphicFramePr>
          <p:nvPr/>
        </p:nvGraphicFramePr>
        <p:xfrm>
          <a:off x="381000" y="1419216"/>
          <a:ext cx="9144000" cy="43662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DD83C08-9E5E-644B-8B39-F01400EEF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FBFB314-C72B-F26A-38EF-B62659608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7321253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E956B7-60D0-751F-F37E-B46E973A1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Vervoersstromen</a:t>
            </a:r>
            <a:endParaRPr lang="en-GB"/>
          </a:p>
        </p:txBody>
      </p:sp>
      <p:graphicFrame>
        <p:nvGraphicFramePr>
          <p:cNvPr id="4" name="Tabel 3">
            <a:extLst>
              <a:ext uri="{FF2B5EF4-FFF2-40B4-BE49-F238E27FC236}">
                <a16:creationId xmlns:a16="http://schemas.microsoft.com/office/drawing/2014/main" id="{BDB18194-4535-3660-1EE5-45128A9E91F8}"/>
              </a:ext>
            </a:extLst>
          </p:cNvPr>
          <p:cNvGraphicFramePr>
            <a:graphicFrameLocks noGrp="1"/>
          </p:cNvGraphicFramePr>
          <p:nvPr/>
        </p:nvGraphicFramePr>
        <p:xfrm>
          <a:off x="859685" y="2062890"/>
          <a:ext cx="8092439" cy="264198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7695282">
                  <a:extLst>
                    <a:ext uri="{9D8B030D-6E8A-4147-A177-3AD203B41FA5}">
                      <a16:colId xmlns:a16="http://schemas.microsoft.com/office/drawing/2014/main" val="2567397058"/>
                    </a:ext>
                  </a:extLst>
                </a:gridCol>
                <a:gridCol w="397157">
                  <a:extLst>
                    <a:ext uri="{9D8B030D-6E8A-4147-A177-3AD203B41FA5}">
                      <a16:colId xmlns:a16="http://schemas.microsoft.com/office/drawing/2014/main" val="103416661"/>
                    </a:ext>
                  </a:extLst>
                </a:gridCol>
              </a:tblGrid>
              <a:tr h="44033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Met de wagen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600" b="0" u="none" strike="noStrike">
                          <a:solidFill>
                            <a:srgbClr val="000000"/>
                          </a:solidFill>
                          <a:effectLst/>
                        </a:rPr>
                        <a:t>578</a:t>
                      </a:r>
                      <a:endParaRPr lang="en-B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b"/>
                </a:tc>
                <a:extLst>
                  <a:ext uri="{0D108BD9-81ED-4DB2-BD59-A6C34878D82A}">
                    <a16:rowId xmlns:a16="http://schemas.microsoft.com/office/drawing/2014/main" val="3118648893"/>
                  </a:ext>
                </a:extLst>
              </a:tr>
              <a:tr h="44033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Met de fiets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600" b="0" u="none" strike="noStrike">
                          <a:solidFill>
                            <a:srgbClr val="000000"/>
                          </a:solidFill>
                          <a:effectLst/>
                        </a:rPr>
                        <a:t>402</a:t>
                      </a:r>
                      <a:endParaRPr lang="en-B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b"/>
                </a:tc>
                <a:extLst>
                  <a:ext uri="{0D108BD9-81ED-4DB2-BD59-A6C34878D82A}">
                    <a16:rowId xmlns:a16="http://schemas.microsoft.com/office/drawing/2014/main" val="2790656359"/>
                  </a:ext>
                </a:extLst>
              </a:tr>
              <a:tr h="44033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Te voet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600" b="0" u="none" strike="noStrike">
                          <a:solidFill>
                            <a:srgbClr val="000000"/>
                          </a:solidFill>
                          <a:effectLst/>
                        </a:rPr>
                        <a:t>311</a:t>
                      </a:r>
                      <a:endParaRPr lang="en-B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b"/>
                </a:tc>
                <a:extLst>
                  <a:ext uri="{0D108BD9-81ED-4DB2-BD59-A6C34878D82A}">
                    <a16:rowId xmlns:a16="http://schemas.microsoft.com/office/drawing/2014/main" val="3521261372"/>
                  </a:ext>
                </a:extLst>
              </a:tr>
              <a:tr h="44033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Met het opbaar vervoer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600" b="0" u="none" strike="noStrike">
                          <a:solidFill>
                            <a:srgbClr val="000000"/>
                          </a:solidFill>
                          <a:effectLst/>
                        </a:rPr>
                        <a:t>42</a:t>
                      </a:r>
                      <a:endParaRPr lang="en-B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b"/>
                </a:tc>
                <a:extLst>
                  <a:ext uri="{0D108BD9-81ED-4DB2-BD59-A6C34878D82A}">
                    <a16:rowId xmlns:a16="http://schemas.microsoft.com/office/drawing/2014/main" val="3467686222"/>
                  </a:ext>
                </a:extLst>
              </a:tr>
              <a:tr h="44033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Met de step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600" b="0" u="none" strike="noStrike">
                          <a:solidFill>
                            <a:srgbClr val="000000"/>
                          </a:solidFill>
                          <a:effectLst/>
                        </a:rPr>
                        <a:t>4</a:t>
                      </a:r>
                      <a:endParaRPr lang="en-B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b"/>
                </a:tc>
                <a:extLst>
                  <a:ext uri="{0D108BD9-81ED-4DB2-BD59-A6C34878D82A}">
                    <a16:rowId xmlns:a16="http://schemas.microsoft.com/office/drawing/2014/main" val="3010165631"/>
                  </a:ext>
                </a:extLst>
              </a:tr>
              <a:tr h="44033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Scooter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600" b="0" u="none" strike="noStrike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B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61" marR="7261" marT="7261" marB="0" anchor="b"/>
                </a:tc>
                <a:extLst>
                  <a:ext uri="{0D108BD9-81ED-4DB2-BD59-A6C34878D82A}">
                    <a16:rowId xmlns:a16="http://schemas.microsoft.com/office/drawing/2014/main" val="259606048"/>
                  </a:ext>
                </a:extLst>
              </a:tr>
            </a:tbl>
          </a:graphicData>
        </a:graphic>
      </p:graphicFrame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FE8A723-A07D-2EB6-A074-FBA3DBB71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92F321-0E44-2390-8747-24EC54860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1617025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0B0B3E-18D1-4797-E644-8BDEA97EF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E5AF1EFD-1769-33BF-B79F-3EBA4BFD9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Informatie</a:t>
            </a:r>
            <a:r>
              <a:rPr lang="en-GB"/>
              <a:t> </a:t>
            </a:r>
            <a:r>
              <a:rPr lang="en-GB" err="1"/>
              <a:t>deelnemers</a:t>
            </a:r>
            <a:endParaRPr lang="en-GB"/>
          </a:p>
        </p:txBody>
      </p:sp>
      <p:graphicFrame>
        <p:nvGraphicFramePr>
          <p:cNvPr id="6" name="Grafiek 5">
            <a:extLst>
              <a:ext uri="{FF2B5EF4-FFF2-40B4-BE49-F238E27FC236}">
                <a16:creationId xmlns:a16="http://schemas.microsoft.com/office/drawing/2014/main" id="{8EDF2519-942D-5F5C-65B1-FF8E6DBBF283}"/>
              </a:ext>
            </a:extLst>
          </p:cNvPr>
          <p:cNvGraphicFramePr>
            <a:graphicFrameLocks/>
          </p:cNvGraphicFramePr>
          <p:nvPr/>
        </p:nvGraphicFramePr>
        <p:xfrm>
          <a:off x="722523" y="2679192"/>
          <a:ext cx="4114800" cy="2212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Tabel 7">
            <a:extLst>
              <a:ext uri="{FF2B5EF4-FFF2-40B4-BE49-F238E27FC236}">
                <a16:creationId xmlns:a16="http://schemas.microsoft.com/office/drawing/2014/main" id="{C842215E-4F9E-86C0-5708-162AFE103772}"/>
              </a:ext>
            </a:extLst>
          </p:cNvPr>
          <p:cNvGraphicFramePr>
            <a:graphicFrameLocks noGrp="1"/>
          </p:cNvGraphicFramePr>
          <p:nvPr/>
        </p:nvGraphicFramePr>
        <p:xfrm>
          <a:off x="1669891" y="1726693"/>
          <a:ext cx="6529749" cy="377780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5552928">
                  <a:extLst>
                    <a:ext uri="{9D8B030D-6E8A-4147-A177-3AD203B41FA5}">
                      <a16:colId xmlns:a16="http://schemas.microsoft.com/office/drawing/2014/main" val="3940606986"/>
                    </a:ext>
                  </a:extLst>
                </a:gridCol>
                <a:gridCol w="976821">
                  <a:extLst>
                    <a:ext uri="{9D8B030D-6E8A-4147-A177-3AD203B41FA5}">
                      <a16:colId xmlns:a16="http://schemas.microsoft.com/office/drawing/2014/main" val="3023646580"/>
                    </a:ext>
                  </a:extLst>
                </a:gridCol>
              </a:tblGrid>
              <a:tr h="450563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nl-NL" sz="1400" b="1" u="none" strike="noStrike">
                          <a:solidFill>
                            <a:srgbClr val="000000"/>
                          </a:solidFill>
                          <a:effectLst/>
                        </a:rPr>
                        <a:t>Hoe vaak gaat u naar de wekelijkse markt?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nl-NL" sz="1400" b="1" u="none" strike="noStrike">
                          <a:solidFill>
                            <a:srgbClr val="000000"/>
                          </a:solidFill>
                          <a:effectLst/>
                        </a:rPr>
                        <a:t>Aantal</a:t>
                      </a:r>
                      <a:endParaRPr lang="nl-N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33543053"/>
                  </a:ext>
                </a:extLst>
              </a:tr>
              <a:tr h="83181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Enkele keren per jaar</a:t>
                      </a:r>
                      <a:endParaRPr lang="nl-N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411</a:t>
                      </a:r>
                      <a:endParaRPr lang="en-BE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66221639"/>
                  </a:ext>
                </a:extLst>
              </a:tr>
              <a:tr h="83181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 keer per maand</a:t>
                      </a:r>
                      <a:endParaRPr lang="nl-N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142</a:t>
                      </a:r>
                      <a:endParaRPr lang="en-BE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07603490"/>
                  </a:ext>
                </a:extLst>
              </a:tr>
              <a:tr h="83181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Nooit</a:t>
                      </a:r>
                      <a:endParaRPr lang="nl-N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134</a:t>
                      </a:r>
                      <a:endParaRPr lang="en-BE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8588195"/>
                  </a:ext>
                </a:extLst>
              </a:tr>
              <a:tr h="831810">
                <a:tc>
                  <a:txBody>
                    <a:bodyPr/>
                    <a:lstStyle/>
                    <a:p>
                      <a:pPr lvl="1" algn="l" fontAlgn="b">
                        <a:buNone/>
                      </a:pPr>
                      <a:r>
                        <a:rPr lang="nl-NL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 keer per week</a:t>
                      </a:r>
                      <a:endParaRPr lang="nl-N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BE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85</a:t>
                      </a:r>
                      <a:endParaRPr lang="en-BE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25819650"/>
                  </a:ext>
                </a:extLst>
              </a:tr>
            </a:tbl>
          </a:graphicData>
        </a:graphic>
      </p:graphicFrame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CC5B19D4-4CB3-8355-D9A1-0720413EC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AE0AABB6-FC5B-0695-7E5A-0D54842CF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4801708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5676F-5C1D-F3C5-AC93-222E5E86F0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F483DE-A2AF-951C-942D-E89E2218B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Open feedback - </a:t>
            </a:r>
            <a:r>
              <a:rPr lang="nl-NL"/>
              <a:t>Wat loopt goed?</a:t>
            </a:r>
            <a:br>
              <a:rPr lang="nl-NL"/>
            </a:br>
            <a:endParaRPr lang="en-GB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401A86D7-8A2A-4931-4FDD-B106B882AF67}"/>
              </a:ext>
            </a:extLst>
          </p:cNvPr>
          <p:cNvSpPr txBox="1"/>
          <p:nvPr/>
        </p:nvSpPr>
        <p:spPr>
          <a:xfrm>
            <a:off x="1432560" y="1868484"/>
            <a:ext cx="609904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nl-NL" sz="1800" i="1"/>
              <a:t>Vooral sterktes rond parkeren &amp; mobiliteit</a:t>
            </a:r>
            <a:endParaRPr lang="nl-NL" sz="1800"/>
          </a:p>
          <a:p>
            <a:pPr>
              <a:buFont typeface="Arial" panose="020B0604020202020204" pitchFamily="34" charset="0"/>
              <a:buChar char="•"/>
            </a:pPr>
            <a:endParaRPr lang="nl-NL" sz="1800"/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 Gratis parking Demervallei = grote troef</a:t>
            </a:r>
          </a:p>
          <a:p>
            <a:pPr>
              <a:buFont typeface="Arial" panose="020B0604020202020204" pitchFamily="34" charset="0"/>
              <a:buChar char="•"/>
            </a:pPr>
            <a:endParaRPr lang="nl-NL" sz="1800"/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 Ruime parkeercapaciteit aan de rand</a:t>
            </a:r>
          </a:p>
          <a:p>
            <a:pPr>
              <a:buFont typeface="Arial" panose="020B0604020202020204" pitchFamily="34" charset="0"/>
              <a:buChar char="•"/>
            </a:pPr>
            <a:endParaRPr lang="nl-NL" sz="1800"/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 Centrale ligging parking</a:t>
            </a:r>
          </a:p>
          <a:p>
            <a:pPr>
              <a:buFont typeface="Arial" panose="020B0604020202020204" pitchFamily="34" charset="0"/>
              <a:buChar char="•"/>
            </a:pPr>
            <a:endParaRPr lang="nl-NL" sz="1800"/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 Fietsstraten positief onthaald</a:t>
            </a:r>
          </a:p>
          <a:p>
            <a:pPr>
              <a:buFont typeface="Arial" panose="020B0604020202020204" pitchFamily="34" charset="0"/>
              <a:buChar char="•"/>
            </a:pPr>
            <a:endParaRPr lang="nl-NL" sz="1800"/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 Cinema + parking trekt bezoekers</a:t>
            </a:r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9AEBDB3-8D32-BF29-AA30-2C1F0A7EF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D9CA7F-7A47-1FF2-0194-7564F8A75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69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8346335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8BAC0-88CF-B434-DB5A-DDE1EF191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C858F9-E5DB-A1B0-AC4D-93438218D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Open feedback - </a:t>
            </a:r>
            <a:r>
              <a:rPr lang="nl-NL"/>
              <a:t>Grootste knelpunten</a:t>
            </a:r>
            <a:br>
              <a:rPr lang="nl-NL"/>
            </a:br>
            <a:endParaRPr lang="en-GB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2844770D-A9E4-4926-DA53-48EC62300BBD}"/>
              </a:ext>
            </a:extLst>
          </p:cNvPr>
          <p:cNvSpPr txBox="1"/>
          <p:nvPr/>
        </p:nvSpPr>
        <p:spPr>
          <a:xfrm>
            <a:off x="1612246" y="1618806"/>
            <a:ext cx="815964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nl-NL" sz="1800" b="1"/>
              <a:t>1. Parking Demervallei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Vaak vol bij markt/evenementen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Lijnen slecht zichtbaar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Te veel bewoners nemen plaatsen in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Blauwe zone te beperkend</a:t>
            </a:r>
          </a:p>
          <a:p>
            <a:pPr>
              <a:buFont typeface="Arial" panose="020B0604020202020204" pitchFamily="34" charset="0"/>
              <a:buChar char="•"/>
            </a:pPr>
            <a:endParaRPr lang="nl-NL" sz="1800"/>
          </a:p>
          <a:p>
            <a:pPr>
              <a:buNone/>
            </a:pPr>
            <a:r>
              <a:rPr lang="nl-NL" sz="1800" b="1"/>
              <a:t>2. Fietsparking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Te weinig stallingen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Geen veilige / bewaakte stalling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Geen ruimte voor bakfietsen/</a:t>
            </a:r>
            <a:r>
              <a:rPr lang="nl-NL" sz="1800" err="1"/>
              <a:t>longtails</a:t>
            </a:r>
            <a:endParaRPr lang="nl-NL" sz="1800"/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Station onveilig</a:t>
            </a:r>
          </a:p>
          <a:p>
            <a:pPr>
              <a:buFont typeface="Arial" panose="020B0604020202020204" pitchFamily="34" charset="0"/>
              <a:buChar char="•"/>
            </a:pPr>
            <a:endParaRPr lang="nl-NL" sz="1800"/>
          </a:p>
          <a:p>
            <a:pPr>
              <a:buNone/>
            </a:pPr>
            <a:r>
              <a:rPr lang="nl-NL" sz="1800" b="1"/>
              <a:t>3. Toegankelijkheid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Moeilijk voor rolstoelgebruikers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Kasseien &amp; smalle doorgangen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Te weinig mindervalide plaatsen</a:t>
            </a:r>
          </a:p>
          <a:p>
            <a:pPr>
              <a:buNone/>
            </a:pPr>
            <a:endParaRPr lang="nl-NL" sz="180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2422B0B6-3FF2-CECF-218C-74E7CF7AA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1C58968-6EC3-1D42-3799-A596BCFA8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70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20034745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7966D9-3443-318F-A563-4447FBA2C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F813BA-F118-DA9F-C8E0-33DE6B18E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Open feedback - </a:t>
            </a:r>
            <a:r>
              <a:rPr lang="nl-NL"/>
              <a:t>Grootste knelpunten</a:t>
            </a:r>
            <a:br>
              <a:rPr lang="nl-NL"/>
            </a:br>
            <a:endParaRPr lang="en-GB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E3D10D51-43FE-7424-E6A5-D6A80EDDF65F}"/>
              </a:ext>
            </a:extLst>
          </p:cNvPr>
          <p:cNvSpPr txBox="1"/>
          <p:nvPr/>
        </p:nvSpPr>
        <p:spPr>
          <a:xfrm>
            <a:off x="1595555" y="1883983"/>
            <a:ext cx="671489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nl-NL" sz="1800" b="1"/>
              <a:t>4. Betalend parkeren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Station te duur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Boetes te snel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Gratis kwartier te kort</a:t>
            </a:r>
          </a:p>
          <a:p>
            <a:pPr>
              <a:buFont typeface="Arial" panose="020B0604020202020204" pitchFamily="34" charset="0"/>
              <a:buChar char="•"/>
            </a:pPr>
            <a:endParaRPr lang="nl-NL" sz="1800"/>
          </a:p>
          <a:p>
            <a:pPr>
              <a:buNone/>
            </a:pPr>
            <a:r>
              <a:rPr lang="nl-NL" sz="1800" b="1"/>
              <a:t>5. Verkeersveiligheid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Fietsstraten niet gerespecteerd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Gevaarlijke situaties (Action/</a:t>
            </a:r>
            <a:r>
              <a:rPr lang="nl-NL" sz="1800" err="1"/>
              <a:t>McDo</a:t>
            </a:r>
            <a:r>
              <a:rPr lang="nl-NL" sz="180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1800"/>
              <a:t>Te veel doorgaand verkeer</a:t>
            </a:r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1392297-DA98-0C69-2FD9-16C2462AE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Detailhandelsplan Aarschot 2026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DA32DD2-D28B-28E3-C2C1-B4859241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smtClean="0"/>
              <a:t>71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3629899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F313E1-E8D7-4082-A281-A5617232E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 noProof="0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3D5F937-2782-46D3-A101-122B956DA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4426" y="1787649"/>
            <a:ext cx="8171072" cy="464172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u="sng" noProof="0" dirty="0"/>
          </a:p>
          <a:p>
            <a:pPr marL="0" indent="0">
              <a:buNone/>
            </a:pPr>
            <a:endParaRPr lang="nl-BE" u="sng" noProof="0" dirty="0"/>
          </a:p>
          <a:p>
            <a:pPr marL="0" indent="0">
              <a:buNone/>
            </a:pPr>
            <a:endParaRPr lang="nl-BE" u="sng" noProof="0" dirty="0"/>
          </a:p>
          <a:p>
            <a:pPr marL="0" indent="0">
              <a:buNone/>
            </a:pPr>
            <a:endParaRPr lang="nl-BE" u="sng" noProof="0" dirty="0"/>
          </a:p>
          <a:p>
            <a:pPr marL="0" indent="0">
              <a:buNone/>
            </a:pPr>
            <a:r>
              <a:rPr lang="nl-BE" noProof="0" dirty="0"/>
              <a:t>			</a:t>
            </a:r>
            <a:r>
              <a:rPr lang="nl-BE" sz="4000" noProof="0" dirty="0"/>
              <a:t>Vragen  ?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44549F0-2E37-4340-B437-28DF5886B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noProof="0"/>
              <a:t>Detailhandelsplan Aarschot 2026</a:t>
            </a:r>
            <a:endParaRPr lang="nl-BE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F850395-9F52-4A6E-BCF9-BD76512D0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A8F7-B326-4547-90A2-4149C4343BF0}" type="slidenum">
              <a:rPr lang="nl-BE" noProof="0" smtClean="0"/>
              <a:t>72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3043865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a">
  <a:themeElements>
    <a:clrScheme name="Office 2013 - 2022 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6B6651966CB949B3717679E3590133" ma:contentTypeVersion="16" ma:contentTypeDescription="Een nieuw document maken." ma:contentTypeScope="" ma:versionID="e98d6a1f63aea4359af757d4891e3599">
  <xsd:schema xmlns:xsd="http://www.w3.org/2001/XMLSchema" xmlns:xs="http://www.w3.org/2001/XMLSchema" xmlns:p="http://schemas.microsoft.com/office/2006/metadata/properties" xmlns:ns2="03a66db5-a2e0-4609-bbf7-cc3fbbab7a5f" xmlns:ns3="669f1cb4-4070-4c3f-bfed-6f6f29af9707" targetNamespace="http://schemas.microsoft.com/office/2006/metadata/properties" ma:root="true" ma:fieldsID="c2a6d90eeea721774ed0d2ed96a8214c" ns2:_="" ns3:_="">
    <xsd:import namespace="03a66db5-a2e0-4609-bbf7-cc3fbbab7a5f"/>
    <xsd:import namespace="669f1cb4-4070-4c3f-bfed-6f6f29af970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PFxTotalFileSiz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a66db5-a2e0-4609-bbf7-cc3fbbab7a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Afbeeldingtags" ma:readOnly="false" ma:fieldId="{5cf76f15-5ced-4ddc-b409-7134ff3c332f}" ma:taxonomyMulti="true" ma:sspId="4e27e6f5-d561-4f1e-b797-f5c71a412fe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9f1cb4-4070-4c3f-bfed-6f6f29af970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3022c7ec-0bca-4f4f-8446-956f275dd0da}" ma:internalName="TaxCatchAll" ma:showField="CatchAllData" ma:web="669f1cb4-4070-4c3f-bfed-6f6f29af97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PFxTotalFileSize" ma:index="23" nillable="true" ma:displayName="Alle versies" ma:internalName="SPFxTotalFileSize">
      <xsd:simpleType>
        <xsd:restriction base="dms:Number">
          <xsd:minInclusive value="0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69f1cb4-4070-4c3f-bfed-6f6f29af9707" xsi:nil="true"/>
    <lcf76f155ced4ddcb4097134ff3c332f xmlns="03a66db5-a2e0-4609-bbf7-cc3fbbab7a5f">
      <Terms xmlns="http://schemas.microsoft.com/office/infopath/2007/PartnerControls"/>
    </lcf76f155ced4ddcb4097134ff3c332f>
    <SPFxTotalFileSize xmlns="669f1cb4-4070-4c3f-bfed-6f6f29af9707" xsi:nil="true"/>
  </documentManagement>
</p:properties>
</file>

<file path=customXml/itemProps1.xml><?xml version="1.0" encoding="utf-8"?>
<ds:datastoreItem xmlns:ds="http://schemas.openxmlformats.org/officeDocument/2006/customXml" ds:itemID="{9D57F068-7177-4202-AE55-5616045485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08AD5E-E9D0-4897-90D6-B0142BDD46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3a66db5-a2e0-4609-bbf7-cc3fbbab7a5f"/>
    <ds:schemaRef ds:uri="669f1cb4-4070-4c3f-bfed-6f6f29af970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870FBA-3A4E-44CD-8B73-A85F4837D27D}">
  <ds:schemaRefs>
    <ds:schemaRef ds:uri="http://www.w3.org/XML/1998/namespace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terms/"/>
    <ds:schemaRef ds:uri="669f1cb4-4070-4c3f-bfed-6f6f29af9707"/>
    <ds:schemaRef ds:uri="http://purl.org/dc/elements/1.1/"/>
    <ds:schemaRef ds:uri="http://schemas.openxmlformats.org/package/2006/metadata/core-properties"/>
    <ds:schemaRef ds:uri="03a66db5-a2e0-4609-bbf7-cc3fbbab7a5f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7348</TotalTime>
  <Words>1811</Words>
  <Application>Microsoft Office PowerPoint</Application>
  <PresentationFormat>A4 (210 x 297 mm)</PresentationFormat>
  <Paragraphs>450</Paragraphs>
  <Slides>72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72</vt:i4>
      </vt:variant>
    </vt:vector>
  </HeadingPairs>
  <TitlesOfParts>
    <vt:vector size="80" baseType="lpstr">
      <vt:lpstr>Arial</vt:lpstr>
      <vt:lpstr>Calibri</vt:lpstr>
      <vt:lpstr>Calibri Light</vt:lpstr>
      <vt:lpstr>flanders-sans</vt:lpstr>
      <vt:lpstr>flanders-serif</vt:lpstr>
      <vt:lpstr>Source Sans Pro</vt:lpstr>
      <vt:lpstr>Wingdings</vt:lpstr>
      <vt:lpstr>Office 2013 - 2022 Thema</vt:lpstr>
      <vt:lpstr>Detailhandelsplan Aarschot </vt:lpstr>
      <vt:lpstr>Inleiding Detailhandelscoaching</vt:lpstr>
      <vt:lpstr>Opzet Detailhandelscoaching VL-B</vt:lpstr>
      <vt:lpstr>Doel Detailhandelscoaching VL-B</vt:lpstr>
      <vt:lpstr>Acties gevraagd door Aarschot </vt:lpstr>
      <vt:lpstr>Opbouw standaard-coaching traject </vt:lpstr>
      <vt:lpstr>Nazorg en vervolg</vt:lpstr>
      <vt:lpstr>Wat is een detailhandelsplan? </vt:lpstr>
      <vt:lpstr>Waarom een detailhandelsplan?</vt:lpstr>
      <vt:lpstr>Werking DHP &amp; IHB</vt:lpstr>
      <vt:lpstr>Werking DHP &amp; IHB</vt:lpstr>
      <vt:lpstr>Inhoud</vt:lpstr>
      <vt:lpstr>Demografie</vt:lpstr>
      <vt:lpstr>Handelskernen volgens Locatus </vt:lpstr>
      <vt:lpstr>Demografische piramide Aarschot</vt:lpstr>
      <vt:lpstr>Leeftijd : Aarschot</vt:lpstr>
      <vt:lpstr>Gezinssamenstelling</vt:lpstr>
      <vt:lpstr>Nationaliteit</vt:lpstr>
      <vt:lpstr>Nationaliteit</vt:lpstr>
      <vt:lpstr>Welvaartsindex</vt:lpstr>
      <vt:lpstr>Werkzaamheidsgraad Aarschot </vt:lpstr>
      <vt:lpstr>Woon Werk pendelverkeer</vt:lpstr>
      <vt:lpstr>Arbeidsplaatsen </vt:lpstr>
      <vt:lpstr>Arbeidsplaatsen </vt:lpstr>
      <vt:lpstr>Handelspanden </vt:lpstr>
      <vt:lpstr>Handelspanden naar invulling </vt:lpstr>
      <vt:lpstr>Handelspanden naar invulling %</vt:lpstr>
      <vt:lpstr>Hoofdbranche</vt:lpstr>
      <vt:lpstr>Formule </vt:lpstr>
      <vt:lpstr>Supermarkten</vt:lpstr>
      <vt:lpstr>Supermarkten</vt:lpstr>
      <vt:lpstr>Supermarkten</vt:lpstr>
      <vt:lpstr>Horeca</vt:lpstr>
      <vt:lpstr>Leegstand handelspanden </vt:lpstr>
      <vt:lpstr>Leegstandsduur  </vt:lpstr>
      <vt:lpstr>Laatste invulling leegstaande panden</vt:lpstr>
      <vt:lpstr>                Koopstromen  De inkomende en uitgaande koopstromen van een gekozen gemeente, kunnen we op drie manieren voorstellen:  Koopbinding: geeft de bestedingen van de inwoners van een gemeente in de eigen gemeente.   Koopvlucht: geeft de bestedingen van de inwoners van een gemeente in een andere gemeente.    Koopattractie: geeft de bestedingen in de gemeente van de inwoners van alle andere gemeenten</vt:lpstr>
      <vt:lpstr>                     Levensmiddelen  De koopbinding voor Aarschot voor levensmiddelen bedraagt 58,7% wat aldus een koopvlucht van 41,3% geeft. </vt:lpstr>
      <vt:lpstr>                Persoonlijke verzorging  De koopbinding voor Aarschot voor persoonlijke verzorging bedraagt 39,3% wat aldus een koopvlucht van 60,7% geeft.  </vt:lpstr>
      <vt:lpstr>                            Kleding en mode  De koopbinding voor Aarschot voor kleding en mode bedraagt 28,0% wat aldus een koopvlucht van 72,0% geeft </vt:lpstr>
      <vt:lpstr>Toerisme</vt:lpstr>
      <vt:lpstr>Toerisme</vt:lpstr>
      <vt:lpstr>Enquête handelaars &amp; consumenten</vt:lpstr>
      <vt:lpstr>Resultaten</vt:lpstr>
      <vt:lpstr>Informatie deelnemers</vt:lpstr>
      <vt:lpstr>Scores op tien</vt:lpstr>
      <vt:lpstr>PowerPoint-presentatie</vt:lpstr>
      <vt:lpstr>Wat verwacht je van de stad?</vt:lpstr>
      <vt:lpstr>Jouw tip voor het beleid</vt:lpstr>
      <vt:lpstr>Jouw tip voor het beleid</vt:lpstr>
      <vt:lpstr>Nadelen voor de handelaars</vt:lpstr>
      <vt:lpstr>Voordelen voor handelaars</vt:lpstr>
      <vt:lpstr>Welke investeringen plan jij &lt;5j?</vt:lpstr>
      <vt:lpstr>Wat is jouw toekomstperspectief?</vt:lpstr>
      <vt:lpstr>Grootste bedreigingen voor handelaars</vt:lpstr>
      <vt:lpstr>Wat typeert uw handelskern?</vt:lpstr>
      <vt:lpstr>Mobiliteit - focus</vt:lpstr>
      <vt:lpstr>Vormen van overlast</vt:lpstr>
      <vt:lpstr>Resultaten </vt:lpstr>
      <vt:lpstr>Informatie deelnemers</vt:lpstr>
      <vt:lpstr>Wat koopt u binnen Aarschot?</vt:lpstr>
      <vt:lpstr>Wat koopt u in een andere gemeente?</vt:lpstr>
      <vt:lpstr>Waar koopt u in een andere gemeente?</vt:lpstr>
      <vt:lpstr>Waarom koopt u in een andere gemeente?</vt:lpstr>
      <vt:lpstr>Wat kan er beter qua evenementen?</vt:lpstr>
      <vt:lpstr>Scores op tien - inwoners</vt:lpstr>
      <vt:lpstr>Vervoersstromen</vt:lpstr>
      <vt:lpstr>Informatie deelnemers</vt:lpstr>
      <vt:lpstr>Open feedback - Wat loopt goed? </vt:lpstr>
      <vt:lpstr>Open feedback - Grootste knelpunten </vt:lpstr>
      <vt:lpstr>Open feedback - Grootste knelpunten 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Detailhandelsplan Asse</dc:title>
  <dc:creator>Ruben Van de Voorde</dc:creator>
  <cp:lastModifiedBy>Alexander Leysen</cp:lastModifiedBy>
  <cp:revision>58</cp:revision>
  <dcterms:created xsi:type="dcterms:W3CDTF">2023-04-12T12:24:24Z</dcterms:created>
  <dcterms:modified xsi:type="dcterms:W3CDTF">2026-04-14T10:05:12Z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0x010100D26B6651966CB949B3717679E3590133</vt:lpwstr>
  </property>
  <property fmtid="{D5CDD505-2E9C-101B-9397-08002B2CF9AE}" pid="3" name="MediaServiceImageTags">
    <vt:lpwstr/>
  </property>
</Properties>
</file>